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28"/>
  </p:notesMasterIdLst>
  <p:sldIdLst>
    <p:sldId id="257" r:id="rId3"/>
    <p:sldId id="258" r:id="rId4"/>
    <p:sldId id="261" r:id="rId5"/>
    <p:sldId id="262" r:id="rId6"/>
    <p:sldId id="263" r:id="rId7"/>
    <p:sldId id="293" r:id="rId8"/>
    <p:sldId id="268" r:id="rId9"/>
    <p:sldId id="267" r:id="rId10"/>
    <p:sldId id="305" r:id="rId11"/>
    <p:sldId id="287" r:id="rId12"/>
    <p:sldId id="291" r:id="rId13"/>
    <p:sldId id="289" r:id="rId14"/>
    <p:sldId id="270" r:id="rId15"/>
    <p:sldId id="271" r:id="rId16"/>
    <p:sldId id="272" r:id="rId17"/>
    <p:sldId id="273" r:id="rId18"/>
    <p:sldId id="300" r:id="rId19"/>
    <p:sldId id="299" r:id="rId20"/>
    <p:sldId id="276" r:id="rId21"/>
    <p:sldId id="294" r:id="rId22"/>
    <p:sldId id="280" r:id="rId23"/>
    <p:sldId id="302" r:id="rId24"/>
    <p:sldId id="303" r:id="rId25"/>
    <p:sldId id="304" r:id="rId26"/>
    <p:sldId id="301"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88745" autoAdjust="0"/>
  </p:normalViewPr>
  <p:slideViewPr>
    <p:cSldViewPr snapToGrid="0">
      <p:cViewPr>
        <p:scale>
          <a:sx n="60" d="100"/>
          <a:sy n="60" d="100"/>
        </p:scale>
        <p:origin x="-1650" y="-1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65E70-3319-4DF2-BDCB-EBBD21BD2C14}"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33A1A-9B98-48BC-A23D-63BE8823845B}" type="slidenum">
              <a:rPr lang="zh-CN" altLang="en-US" smtClean="0"/>
              <a:t>‹#›</a:t>
            </a:fld>
            <a:endParaRPr lang="zh-CN" altLang="en-US"/>
          </a:p>
        </p:txBody>
      </p:sp>
    </p:spTree>
    <p:extLst>
      <p:ext uri="{BB962C8B-B14F-4D97-AF65-F5344CB8AC3E}">
        <p14:creationId xmlns:p14="http://schemas.microsoft.com/office/powerpoint/2010/main" val="168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a:t>
            </a:r>
            <a:r>
              <a:rPr lang="zh-CN" altLang="en-US" dirty="0" smtClean="0"/>
              <a:t>，我是北京航空航天大学计算机学院</a:t>
            </a:r>
            <a:r>
              <a:rPr lang="en-US" altLang="zh-CN" dirty="0" smtClean="0"/>
              <a:t>15</a:t>
            </a:r>
            <a:r>
              <a:rPr lang="zh-CN" altLang="en-US" dirty="0" smtClean="0"/>
              <a:t>级本科生李奕君</a:t>
            </a:r>
            <a:endParaRPr lang="en-US" altLang="zh-CN" dirty="0" smtClean="0"/>
          </a:p>
          <a:p>
            <a:r>
              <a:rPr lang="zh-CN" altLang="en-US" dirty="0" smtClean="0"/>
              <a:t>我</a:t>
            </a:r>
            <a:r>
              <a:rPr lang="zh-CN" altLang="en-US" dirty="0" smtClean="0"/>
              <a:t>的本科毕设项目是：三维场景人体与对象交互的接触点标注工具</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1</a:t>
            </a:fld>
            <a:endParaRPr lang="zh-CN" altLang="en-US"/>
          </a:p>
        </p:txBody>
      </p:sp>
    </p:spTree>
    <p:extLst>
      <p:ext uri="{BB962C8B-B14F-4D97-AF65-F5344CB8AC3E}">
        <p14:creationId xmlns:p14="http://schemas.microsoft.com/office/powerpoint/2010/main" val="2196387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输入一张图片</a:t>
            </a:r>
            <a:endParaRPr lang="en-US" altLang="zh-CN" dirty="0" smtClean="0"/>
          </a:p>
          <a:p>
            <a:r>
              <a:rPr lang="zh-CN" altLang="en-US" dirty="0" smtClean="0"/>
              <a:t>模型根据单幅图片对人体的三维骨架进行估计</a:t>
            </a:r>
            <a:endParaRPr lang="en-US" altLang="zh-CN" dirty="0" smtClean="0"/>
          </a:p>
          <a:p>
            <a:r>
              <a:rPr lang="zh-CN" altLang="en-US" dirty="0" smtClean="0"/>
              <a:t>输出人体的三维骨架估计结果</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10</a:t>
            </a:fld>
            <a:endParaRPr lang="zh-CN" altLang="en-US"/>
          </a:p>
        </p:txBody>
      </p:sp>
    </p:spTree>
    <p:extLst>
      <p:ext uri="{BB962C8B-B14F-4D97-AF65-F5344CB8AC3E}">
        <p14:creationId xmlns:p14="http://schemas.microsoft.com/office/powerpoint/2010/main" val="1824110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有一个三维的人体骨架和与其对应的人体三维模型，通过对骨架进行变形可以生成不同姿势的人体三维模型，通过输入参数控制人物的胖瘦高矮。</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构建了一个联合嵌入空间</a:t>
            </a:r>
            <a:endParaRPr lang="en-US" altLang="zh-CN" dirty="0" smtClean="0"/>
          </a:p>
          <a:p>
            <a:r>
              <a:rPr lang="zh-CN" altLang="en-US" dirty="0" smtClean="0"/>
              <a:t>输入一个三维模型。</a:t>
            </a:r>
            <a:endParaRPr lang="en-US" altLang="zh-CN" dirty="0" smtClean="0"/>
          </a:p>
          <a:p>
            <a:r>
              <a:rPr lang="zh-CN" altLang="en-US" dirty="0" smtClean="0"/>
              <a:t>根据不同视角对模型进行投影再结合不同的背景生成不同视角下该模型的二维图像。</a:t>
            </a:r>
            <a:endParaRPr lang="en-US" altLang="zh-CN" dirty="0" smtClean="0"/>
          </a:p>
          <a:p>
            <a:r>
              <a:rPr lang="zh-CN" altLang="en-US" dirty="0" smtClean="0"/>
              <a:t>通过卷积神经网络对生成的图像提取特征向量作为三维模型的特征存入嵌入空间中，形成一个高维的点。</a:t>
            </a:r>
            <a:endParaRPr lang="en-US" altLang="zh-CN" dirty="0" smtClean="0"/>
          </a:p>
          <a:p>
            <a:r>
              <a:rPr lang="zh-CN" altLang="en-US" dirty="0" smtClean="0"/>
              <a:t>空间中两点间的距离反应了两个模型间的相似性。</a:t>
            </a:r>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7CF6F0-72F1-4E8D-856C-81FE90E800D2}" type="slidenum">
              <a:rPr lang="en-US" altLang="zh-CN"/>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panose="020B0604020202020204" pitchFamily="34" charset="0"/>
              <a:buChar char="•"/>
            </a:pPr>
            <a:r>
              <a:rPr lang="zh-CN" altLang="en-US" sz="1200" b="0" dirty="0" smtClean="0"/>
              <a:t>目前大多技术都是在</a:t>
            </a:r>
            <a:r>
              <a:rPr lang="en-US" altLang="zh-CN" sz="1200" b="0" dirty="0" smtClean="0"/>
              <a:t>2D</a:t>
            </a:r>
            <a:r>
              <a:rPr lang="zh-CN" altLang="en-US" sz="1200" b="0" dirty="0" smtClean="0"/>
              <a:t>上进行</a:t>
            </a:r>
            <a:r>
              <a:rPr lang="en-US" altLang="zh-CN" sz="1200" b="0" dirty="0" smtClean="0"/>
              <a:t>affordance</a:t>
            </a:r>
            <a:r>
              <a:rPr lang="zh-CN" altLang="en-US" sz="1200" b="0" dirty="0" smtClean="0"/>
              <a:t>的研究，如何在</a:t>
            </a:r>
            <a:r>
              <a:rPr lang="en-US" altLang="zh-CN" sz="1200" b="0" dirty="0" smtClean="0"/>
              <a:t>3D</a:t>
            </a:r>
            <a:r>
              <a:rPr lang="zh-CN" altLang="en-US" sz="1200" b="0" dirty="0" smtClean="0"/>
              <a:t>层面上进行体现</a:t>
            </a:r>
            <a:r>
              <a:rPr lang="en-US" altLang="zh-CN" sz="1200" b="0" dirty="0" smtClean="0"/>
              <a:t>affordance?</a:t>
            </a:r>
          </a:p>
          <a:p>
            <a:pPr eaLnBrk="1" hangingPunct="1">
              <a:buFont typeface="Arial" panose="020B0604020202020204" pitchFamily="34" charset="0"/>
              <a:buChar char="•"/>
            </a:pPr>
            <a:r>
              <a:rPr lang="zh-CN" altLang="en-US" sz="1200" b="0" dirty="0" smtClean="0"/>
              <a:t>目前对接触点的估计大多是基于图片的二维层面上的估计，如何在三维层面上对人与物体的接触点进行研究？</a:t>
            </a:r>
            <a:endParaRPr lang="en-US" altLang="zh-CN" sz="1200" b="0" dirty="0" smtClean="0"/>
          </a:p>
          <a:p>
            <a:pPr eaLnBrk="1" hangingPunct="1">
              <a:buFont typeface="Arial" panose="020B0604020202020204" pitchFamily="34" charset="0"/>
              <a:buChar char="•"/>
            </a:pPr>
            <a:r>
              <a:rPr lang="zh-CN" altLang="en-US" sz="1200" b="0" dirty="0" smtClean="0"/>
              <a:t>目前只有一些人与物体交互的图片数据集，对于研究物体的</a:t>
            </a:r>
            <a:r>
              <a:rPr lang="en-US" altLang="zh-CN" sz="1200" b="0" dirty="0" smtClean="0"/>
              <a:t>affordance</a:t>
            </a:r>
            <a:r>
              <a:rPr lang="zh-CN" altLang="en-US" sz="1200" b="0" dirty="0" smtClean="0"/>
              <a:t>来说还远远不够。</a:t>
            </a:r>
            <a:endParaRPr lang="en-US" altLang="zh-CN" sz="1200" b="0" dirty="0" smtClean="0"/>
          </a:p>
          <a:p>
            <a:pPr eaLnBrk="1" hangingPunct="1">
              <a:buFont typeface="Arial" panose="020B0604020202020204" pitchFamily="34" charset="0"/>
              <a:buChar char="•"/>
            </a:pPr>
            <a:r>
              <a:rPr lang="zh-CN" altLang="en-US" sz="1200" b="0" dirty="0" smtClean="0"/>
              <a:t>一种可行思路：</a:t>
            </a:r>
            <a:endParaRPr lang="en-US" altLang="zh-CN" sz="1200" b="0" dirty="0" smtClean="0"/>
          </a:p>
          <a:p>
            <a:pPr eaLnBrk="1" hangingPunct="1">
              <a:buFont typeface="Arial" panose="020B0604020202020204" pitchFamily="34" charset="0"/>
              <a:buChar char="•"/>
            </a:pPr>
            <a:r>
              <a:rPr lang="zh-CN" altLang="en-US" sz="1200" b="0" dirty="0" smtClean="0"/>
              <a:t>我们可以根据单幅图像找到人体和对象接触点，从而帮助我们分析图像中人和对象的交互行为和接触位置，更好地还原三维交互场景，帮助计算机理解如何与一个物体进行交互。</a:t>
            </a:r>
            <a:endParaRPr lang="en-US" altLang="zh-CN" sz="1200" b="0" dirty="0" smtClean="0"/>
          </a:p>
          <a:p>
            <a:endParaRPr lang="zh-CN" altLang="en-US" dirty="0" smtClean="0"/>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7CF6F0-72F1-4E8D-856C-81FE90E800D2}" type="slidenum">
              <a:rPr lang="en-US" altLang="zh-CN"/>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9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1D04AA-0AF4-4E2B-9A87-226C6F8AFA9A}" type="slidenum">
              <a:rPr lang="en-US" altLang="zh-CN"/>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CD47DF-85A3-46A7-B4B4-7CC89B34F60A}" type="slidenum">
              <a:rPr lang="en-US" altLang="zh-CN"/>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数据集来源：</a:t>
            </a:r>
            <a:r>
              <a:rPr lang="en-US" altLang="zh-CN" sz="1200" dirty="0" smtClean="0"/>
              <a:t>http://cvgl.stanford.edu/projects/objectnet3d/</a:t>
            </a:r>
            <a:endParaRPr lang="zh-CN" altLang="en-US" sz="1200" dirty="0" smtClean="0">
              <a:latin typeface="+mn-lt"/>
              <a:ea typeface="+mn-ea"/>
            </a:endParaRPr>
          </a:p>
          <a:p>
            <a:r>
              <a:rPr lang="en-US" altLang="zh-CN" dirty="0" err="1" smtClean="0"/>
              <a:t>Smpl:http</a:t>
            </a:r>
            <a:r>
              <a:rPr lang="en-US" altLang="zh-CN" dirty="0" smtClean="0"/>
              <a:t>://smpl.is.tue.mpg.de/</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18</a:t>
            </a:fld>
            <a:endParaRPr lang="zh-CN" altLang="en-US"/>
          </a:p>
        </p:txBody>
      </p:sp>
    </p:spTree>
    <p:extLst>
      <p:ext uri="{BB962C8B-B14F-4D97-AF65-F5344CB8AC3E}">
        <p14:creationId xmlns:p14="http://schemas.microsoft.com/office/powerpoint/2010/main" val="327641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E04295-E864-4BCA-9C08-28800AC3BE02}" type="slidenum">
              <a:rPr lang="en-US" altLang="zh-CN"/>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物体三维模型数据集是</a:t>
            </a:r>
            <a:r>
              <a:rPr lang="en-US" altLang="zh-CN" sz="1200" kern="1200" dirty="0" smtClean="0">
                <a:solidFill>
                  <a:schemeClr val="tx1"/>
                </a:solidFill>
                <a:effectLst/>
                <a:latin typeface="+mn-lt"/>
                <a:ea typeface="+mn-ea"/>
                <a:cs typeface="+mn-cs"/>
              </a:rPr>
              <a:t>ObjectNet3D</a:t>
            </a:r>
          </a:p>
          <a:p>
            <a:r>
              <a:rPr lang="en-US" altLang="zh-CN" dirty="0" err="1" smtClean="0"/>
              <a:t>DeepCut</a:t>
            </a:r>
            <a:r>
              <a:rPr lang="en-US" altLang="zh-CN" dirty="0" smtClean="0"/>
              <a:t>: Joint Subset Partition and Labeling for Multi Person Pose Estimation</a:t>
            </a:r>
            <a:endParaRPr lang="zh-CN" altLang="en-US" dirty="0"/>
          </a:p>
        </p:txBody>
      </p:sp>
      <p:sp>
        <p:nvSpPr>
          <p:cNvPr id="4" name="灯片编号占位符 3"/>
          <p:cNvSpPr>
            <a:spLocks noGrp="1"/>
          </p:cNvSpPr>
          <p:nvPr>
            <p:ph type="sldNum" sz="quarter" idx="10"/>
          </p:nvPr>
        </p:nvSpPr>
        <p:spPr/>
        <p:txBody>
          <a:bodyPr/>
          <a:lstStyle/>
          <a:p>
            <a:fld id="{8F4F0B5E-FB78-470B-813E-CB58156342D6}" type="slidenum">
              <a:rPr lang="en-US" altLang="zh-CN" smtClean="0"/>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4C061-0645-4223-A134-0DBA0CD679E6}" type="slidenum">
              <a:rPr lang="en-US" altLang="zh-CN"/>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p:sp>
      <p:sp>
        <p:nvSpPr>
          <p:cNvPr id="9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我将通过以下</a:t>
            </a:r>
            <a:r>
              <a:rPr lang="en-US" altLang="zh-CN" dirty="0" smtClean="0"/>
              <a:t>5</a:t>
            </a:r>
            <a:r>
              <a:rPr lang="zh-CN" altLang="en-US" dirty="0" smtClean="0"/>
              <a:t>个方面汇报我的开题工作。首先是论文选题背景与意义。</a:t>
            </a:r>
          </a:p>
          <a:p>
            <a:endParaRPr lang="zh-CN" altLang="en-US" dirty="0" smtClean="0"/>
          </a:p>
        </p:txBody>
      </p:sp>
      <p:sp>
        <p:nvSpPr>
          <p:cNvPr id="9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ABA5B3-BDE1-468B-9ACE-1810202A8894}" type="slidenum">
              <a:rPr lang="en-US" altLang="zh-CN"/>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E04295-E864-4BCA-9C08-28800AC3BE02}" type="slidenum">
              <a:rPr lang="en-US" altLang="zh-CN"/>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4C061-0645-4223-A134-0DBA0CD679E6}" type="slidenum">
              <a:rPr lang="en-US" altLang="zh-CN"/>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4C061-0645-4223-A134-0DBA0CD679E6}" type="slidenum">
              <a:rPr lang="en-US" altLang="zh-CN"/>
              <a:t>24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下面的工作都是来源于</a:t>
            </a:r>
            <a:r>
              <a:rPr lang="en-US" altLang="zh-CN" dirty="0" smtClean="0"/>
              <a:t>XXXX</a:t>
            </a:r>
            <a:r>
              <a:rPr lang="zh-CN" altLang="en-US" dirty="0" smtClean="0"/>
              <a:t>项目。</a:t>
            </a: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B94E7F-8F7C-408D-9835-AB978F71F058}" type="slidenum">
              <a:rPr lang="en-US" altLang="zh-CN"/>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smtClean="0"/>
              <a:t>工作内容都是围绕交互性展开的</a:t>
            </a:r>
            <a:endParaRPr lang="en-US" altLang="zh-CN" sz="1200" dirty="0" smtClean="0"/>
          </a:p>
          <a:p>
            <a:r>
              <a:rPr lang="zh-CN" altLang="en-US" sz="1200" dirty="0" smtClean="0"/>
              <a:t>交互性是对象的一种基本属性</a:t>
            </a:r>
            <a:endParaRPr lang="en-US" altLang="zh-CN" sz="1200" dirty="0" smtClean="0"/>
          </a:p>
          <a:p>
            <a:r>
              <a:rPr lang="zh-CN" altLang="en-US" sz="1200" dirty="0" smtClean="0"/>
              <a:t>有什么意义：</a:t>
            </a:r>
            <a:endParaRPr lang="en-US" altLang="zh-CN" sz="1200" dirty="0" smtClean="0"/>
          </a:p>
          <a:p>
            <a:r>
              <a:rPr lang="zh-CN" altLang="en-US" sz="1200" dirty="0" smtClean="0"/>
              <a:t>具体作用：</a:t>
            </a:r>
            <a:endParaRPr lang="en-US" altLang="zh-CN" sz="1200" dirty="0" smtClean="0"/>
          </a:p>
          <a:p>
            <a:r>
              <a:rPr lang="zh-CN" altLang="en-US" sz="1200" dirty="0" smtClean="0"/>
              <a:t>体现形式：</a:t>
            </a:r>
            <a:endParaRPr lang="en-US" altLang="zh-CN" sz="1200" dirty="0" smtClean="0"/>
          </a:p>
          <a:p>
            <a:r>
              <a:rPr lang="en-US" altLang="zh-CN" sz="1200" dirty="0" smtClean="0"/>
              <a:t>Object affordance:</a:t>
            </a:r>
            <a:r>
              <a:rPr lang="zh-CN" altLang="en-US" sz="1200" dirty="0" smtClean="0"/>
              <a:t>机器人与物体的交互：端茶送水</a:t>
            </a:r>
            <a:endParaRPr lang="en-US" altLang="zh-CN" sz="1200" dirty="0" smtClean="0"/>
          </a:p>
          <a:p>
            <a:r>
              <a:rPr lang="en-US" altLang="zh-CN" sz="1200" dirty="0" smtClean="0"/>
              <a:t>Social affordance:</a:t>
            </a:r>
            <a:r>
              <a:rPr lang="zh-CN" altLang="en-US" sz="1200" dirty="0" smtClean="0"/>
              <a:t>机器人与人的交互：握手</a:t>
            </a:r>
            <a:endParaRPr lang="en-US" altLang="zh-CN" sz="1200" dirty="0" smtClean="0"/>
          </a:p>
          <a:p>
            <a:r>
              <a:rPr lang="zh-CN" altLang="en-US" sz="1200" dirty="0" smtClean="0"/>
              <a:t>现状：</a:t>
            </a:r>
            <a:endParaRPr lang="en-US" altLang="zh-CN" sz="1200" dirty="0" smtClean="0"/>
          </a:p>
          <a:p>
            <a:r>
              <a:rPr lang="en-US" altLang="zh-CN" b="0" dirty="0" smtClean="0">
                <a:solidFill>
                  <a:schemeClr val="tx1"/>
                </a:solidFill>
              </a:rPr>
              <a:t>2D</a:t>
            </a:r>
            <a:r>
              <a:rPr lang="zh-CN" altLang="en-US" b="0" dirty="0" smtClean="0">
                <a:solidFill>
                  <a:schemeClr val="tx1"/>
                </a:solidFill>
              </a:rPr>
              <a:t>的</a:t>
            </a:r>
            <a:r>
              <a:rPr lang="en-US" altLang="zh-CN" b="0" dirty="0" smtClean="0">
                <a:solidFill>
                  <a:schemeClr val="tx1"/>
                </a:solidFill>
              </a:rPr>
              <a:t>affordance</a:t>
            </a:r>
            <a:r>
              <a:rPr lang="zh-CN" altLang="en-US" b="0" dirty="0" smtClean="0">
                <a:solidFill>
                  <a:schemeClr val="tx1"/>
                </a:solidFill>
              </a:rPr>
              <a:t>研究多，</a:t>
            </a:r>
            <a:r>
              <a:rPr lang="en-US" altLang="zh-CN" b="0" dirty="0" smtClean="0">
                <a:solidFill>
                  <a:schemeClr val="tx1"/>
                </a:solidFill>
              </a:rPr>
              <a:t>3D</a:t>
            </a:r>
            <a:r>
              <a:rPr lang="zh-CN" altLang="en-US" b="0" dirty="0" smtClean="0">
                <a:solidFill>
                  <a:schemeClr val="tx1"/>
                </a:solidFill>
              </a:rPr>
              <a:t>的</a:t>
            </a:r>
            <a:r>
              <a:rPr lang="en-US" altLang="zh-CN" b="0" dirty="0" smtClean="0">
                <a:solidFill>
                  <a:schemeClr val="tx1"/>
                </a:solidFill>
              </a:rPr>
              <a:t>affordance</a:t>
            </a:r>
            <a:r>
              <a:rPr lang="zh-CN" altLang="en-US" b="0" dirty="0" smtClean="0">
                <a:solidFill>
                  <a:schemeClr val="tx1"/>
                </a:solidFill>
              </a:rPr>
              <a:t>研究少</a:t>
            </a:r>
            <a:endParaRPr lang="en-US" altLang="zh-CN"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b="0" dirty="0" smtClean="0">
                <a:solidFill>
                  <a:schemeClr val="tx1"/>
                </a:solidFill>
              </a:rPr>
              <a:t>我们希望从互联网中获得大量的人物与对象的交互图像，进而构建出相应的</a:t>
            </a:r>
            <a:r>
              <a:rPr lang="en-US" altLang="zh-CN" b="0" dirty="0" smtClean="0">
                <a:solidFill>
                  <a:schemeClr val="tx1"/>
                </a:solidFill>
              </a:rPr>
              <a:t>3D</a:t>
            </a:r>
            <a:r>
              <a:rPr lang="zh-CN" altLang="en-US" b="0" dirty="0" smtClean="0">
                <a:solidFill>
                  <a:schemeClr val="tx1"/>
                </a:solidFill>
              </a:rPr>
              <a:t>数据，从大量的</a:t>
            </a:r>
            <a:r>
              <a:rPr lang="en-US" altLang="zh-CN" b="0" dirty="0" smtClean="0">
                <a:solidFill>
                  <a:schemeClr val="tx1"/>
                </a:solidFill>
              </a:rPr>
              <a:t>3D</a:t>
            </a:r>
            <a:r>
              <a:rPr lang="zh-CN" altLang="en-US" b="0" dirty="0" smtClean="0">
                <a:solidFill>
                  <a:schemeClr val="tx1"/>
                </a:solidFill>
              </a:rPr>
              <a:t>数据中学习到</a:t>
            </a:r>
            <a:r>
              <a:rPr lang="en-US" altLang="zh-CN" b="0" dirty="0" smtClean="0">
                <a:solidFill>
                  <a:schemeClr val="tx1"/>
                </a:solidFill>
              </a:rPr>
              <a:t>3D</a:t>
            </a:r>
            <a:r>
              <a:rPr lang="zh-CN" altLang="en-US" b="0" dirty="0" smtClean="0">
                <a:solidFill>
                  <a:schemeClr val="tx1"/>
                </a:solidFill>
              </a:rPr>
              <a:t>的</a:t>
            </a:r>
            <a:r>
              <a:rPr lang="en-US" altLang="zh-CN" b="0" dirty="0" smtClean="0">
                <a:solidFill>
                  <a:schemeClr val="tx1"/>
                </a:solidFill>
              </a:rPr>
              <a:t>affordance</a:t>
            </a:r>
            <a:r>
              <a:rPr lang="zh-CN" altLang="en-US" b="0" dirty="0" smtClean="0">
                <a:solidFill>
                  <a:schemeClr val="tx1"/>
                </a:solidFill>
              </a:rPr>
              <a:t>的相关知识。</a:t>
            </a:r>
          </a:p>
          <a:p>
            <a:endParaRPr lang="zh-CN" altLang="en-US" sz="1200" dirty="0" smtClean="0"/>
          </a:p>
        </p:txBody>
      </p:sp>
      <p:sp>
        <p:nvSpPr>
          <p:cNvPr id="133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19B3DA-750F-4895-9C77-1AA92E9A64A9}" type="slidenum">
              <a:rPr lang="en-US" altLang="zh-CN"/>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接下来是研究现状和问题分析</a:t>
            </a:r>
            <a:endParaRPr lang="en-US" altLang="zh-CN" dirty="0" smtClean="0"/>
          </a:p>
          <a:p>
            <a:r>
              <a:rPr lang="zh-CN" altLang="en-US" dirty="0" smtClean="0"/>
              <a:t>介绍他人做成的现有的工作</a:t>
            </a:r>
          </a:p>
        </p:txBody>
      </p:sp>
      <p:sp>
        <p:nvSpPr>
          <p:cNvPr id="15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1D290F-9E65-444D-BF99-EBD17B794C1C}" type="slidenum">
              <a:rPr lang="en-US" altLang="zh-CN"/>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识别出图中乐器的二维包围盒和人上半身的二维骨架，根据二维骨架和包围盒上的接触点预测乐器种类</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有一个与</a:t>
            </a:r>
            <a:r>
              <a:rPr lang="en-US" altLang="zh-CN" dirty="0" smtClean="0"/>
              <a:t>HICO</a:t>
            </a:r>
            <a:r>
              <a:rPr lang="zh-CN" altLang="en-US" dirty="0" smtClean="0"/>
              <a:t>（人与常见对象交互数据库）关联的模型</a:t>
            </a:r>
            <a:endParaRPr lang="en-US" altLang="zh-CN" dirty="0" smtClean="0"/>
          </a:p>
          <a:p>
            <a:r>
              <a:rPr lang="zh-CN" altLang="en-US" dirty="0" smtClean="0"/>
              <a:t>输入一张人与对象交互的图片</a:t>
            </a:r>
            <a:endParaRPr lang="en-US" altLang="zh-CN" dirty="0" smtClean="0"/>
          </a:p>
          <a:p>
            <a:r>
              <a:rPr lang="zh-CN" altLang="en-US" dirty="0" smtClean="0"/>
              <a:t>识别图片中是否有人</a:t>
            </a:r>
            <a:endParaRPr lang="en-US" altLang="zh-CN" dirty="0" smtClean="0"/>
          </a:p>
          <a:p>
            <a:r>
              <a:rPr lang="zh-CN" altLang="en-US" dirty="0" smtClean="0"/>
              <a:t>是否有自行车</a:t>
            </a:r>
            <a:endParaRPr lang="en-US" altLang="zh-CN" dirty="0" smtClean="0"/>
          </a:p>
          <a:p>
            <a:r>
              <a:rPr lang="zh-CN" altLang="en-US" dirty="0" smtClean="0"/>
              <a:t>是否有交互行为</a:t>
            </a:r>
            <a:endParaRPr lang="en-US" altLang="zh-CN" dirty="0" smtClean="0"/>
          </a:p>
          <a:p>
            <a:r>
              <a:rPr lang="zh-CN" altLang="en-US" dirty="0" smtClean="0"/>
              <a:t>发生了哪种交互行为：骑？行走？在上面跳？还是修理？</a:t>
            </a:r>
            <a:endParaRPr lang="en-US" altLang="zh-CN" dirty="0" smtClean="0"/>
          </a:p>
          <a:p>
            <a:r>
              <a:rPr lang="zh-CN" altLang="en-US" dirty="0" smtClean="0"/>
              <a:t>更新</a:t>
            </a:r>
            <a:r>
              <a:rPr lang="en-US" altLang="zh-CN" dirty="0" smtClean="0"/>
              <a:t>HICO</a:t>
            </a:r>
            <a:r>
              <a:rPr lang="zh-CN" altLang="en-US" dirty="0" smtClean="0"/>
              <a:t>中的数据</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一张表</a:t>
            </a:r>
            <a:endParaRPr lang="en-US" altLang="zh-CN" dirty="0" smtClean="0"/>
          </a:p>
          <a:p>
            <a:r>
              <a:rPr lang="zh-CN" altLang="en-US" dirty="0" smtClean="0"/>
              <a:t>每个物体对象可以有什么交互行为</a:t>
            </a:r>
            <a:endParaRPr lang="en-US" altLang="zh-CN" dirty="0" smtClean="0"/>
          </a:p>
          <a:p>
            <a:r>
              <a:rPr lang="zh-CN" altLang="en-US" dirty="0" smtClean="0"/>
              <a:t>如自行车可以</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8</a:t>
            </a:fld>
            <a:endParaRPr lang="zh-CN" altLang="en-US"/>
          </a:p>
        </p:txBody>
      </p:sp>
    </p:spTree>
    <p:extLst>
      <p:ext uri="{BB962C8B-B14F-4D97-AF65-F5344CB8AC3E}">
        <p14:creationId xmlns:p14="http://schemas.microsoft.com/office/powerpoint/2010/main" val="102824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Pelvis</a:t>
            </a:r>
            <a:r>
              <a:rPr lang="zh-CN" altLang="en-US" dirty="0" smtClean="0"/>
              <a:t>：骨盆</a:t>
            </a:r>
            <a:endParaRPr lang="en-US" altLang="zh-CN" dirty="0" smtClean="0"/>
          </a:p>
          <a:p>
            <a:r>
              <a:rPr lang="zh-CN" altLang="en-US" dirty="0" smtClean="0"/>
              <a:t>生成人的骨架，预测人体姿势</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solidFill>
                  <a:prstClr val="black"/>
                </a:solidFill>
              </a:rPr>
              <a:pPr/>
              <a:t>9</a:t>
            </a:fld>
            <a:endParaRPr lang="en-US" altLang="zh-C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2915"/>
            <a:ext cx="91440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13"/>
          <p:cNvCxnSpPr/>
          <p:nvPr/>
        </p:nvCxnSpPr>
        <p:spPr bwMode="auto">
          <a:xfrm>
            <a:off x="0" y="5562600"/>
            <a:ext cx="9144000" cy="1588"/>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 name="直接连接符 12"/>
          <p:cNvCxnSpPr/>
          <p:nvPr/>
        </p:nvCxnSpPr>
        <p:spPr bwMode="auto">
          <a:xfrm>
            <a:off x="0" y="5638800"/>
            <a:ext cx="9144000" cy="1588"/>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12"/>
          <p:cNvCxnSpPr/>
          <p:nvPr/>
        </p:nvCxnSpPr>
        <p:spPr bwMode="auto">
          <a:xfrm>
            <a:off x="0" y="1258890"/>
            <a:ext cx="9144000" cy="1587"/>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4" y="5872163"/>
            <a:ext cx="69881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13"/>
          <p:cNvCxnSpPr/>
          <p:nvPr/>
        </p:nvCxnSpPr>
        <p:spPr bwMode="auto">
          <a:xfrm>
            <a:off x="0" y="1322390"/>
            <a:ext cx="9144000" cy="1587"/>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t>‹#›</a:t>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t>‹#›</a:t>
            </a:fld>
            <a:endParaRPr lang="en-US" altLang="zh-CN"/>
          </a:p>
        </p:txBody>
      </p:sp>
      <p:sp>
        <p:nvSpPr>
          <p:cNvPr id="5" name="矩形 4"/>
          <p:cNvSpPr/>
          <p:nvPr userDrawn="1"/>
        </p:nvSpPr>
        <p:spPr>
          <a:xfrm>
            <a:off x="1" y="6138335"/>
            <a:ext cx="9144000" cy="719667"/>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200" b="1"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2913"/>
            <a:ext cx="91440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13"/>
          <p:cNvCxnSpPr/>
          <p:nvPr/>
        </p:nvCxnSpPr>
        <p:spPr bwMode="auto">
          <a:xfrm>
            <a:off x="0" y="5562600"/>
            <a:ext cx="9144000" cy="1588"/>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 name="直接连接符 12"/>
          <p:cNvCxnSpPr/>
          <p:nvPr/>
        </p:nvCxnSpPr>
        <p:spPr bwMode="auto">
          <a:xfrm>
            <a:off x="0" y="5638800"/>
            <a:ext cx="9144000" cy="1588"/>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12"/>
          <p:cNvCxnSpPr/>
          <p:nvPr/>
        </p:nvCxnSpPr>
        <p:spPr bwMode="auto">
          <a:xfrm>
            <a:off x="0" y="1258888"/>
            <a:ext cx="9144000" cy="1587"/>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3" y="5872163"/>
            <a:ext cx="69881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13"/>
          <p:cNvCxnSpPr/>
          <p:nvPr/>
        </p:nvCxnSpPr>
        <p:spPr bwMode="auto">
          <a:xfrm>
            <a:off x="0" y="1322388"/>
            <a:ext cx="9144000" cy="1587"/>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469765"/>
      </p:ext>
    </p:extLst>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b="0">
                <a:solidFill>
                  <a:schemeClr val="tx1"/>
                </a:solidFill>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182078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solidFill>
                  <a:srgbClr val="000000"/>
                </a:solidFill>
              </a:rPr>
              <a:pPr/>
              <a:t>‹#›</a:t>
            </a:fld>
            <a:endParaRPr lang="en-US" altLang="zh-CN">
              <a:solidFill>
                <a:srgbClr val="000000"/>
              </a:solidFill>
            </a:endParaRPr>
          </a:p>
        </p:txBody>
      </p:sp>
      <p:sp>
        <p:nvSpPr>
          <p:cNvPr id="5" name="矩形 4"/>
          <p:cNvSpPr/>
          <p:nvPr userDrawn="1"/>
        </p:nvSpPr>
        <p:spPr>
          <a:xfrm>
            <a:off x="1" y="6138333"/>
            <a:ext cx="9144000" cy="719667"/>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eaLnBrk="0" fontAlgn="base" hangingPunct="0">
              <a:spcBef>
                <a:spcPct val="0"/>
              </a:spcBef>
              <a:spcAft>
                <a:spcPct val="0"/>
              </a:spcAft>
            </a:pPr>
            <a:endParaRPr lang="zh-CN" altLang="en-US" sz="1600" b="1" dirty="0">
              <a:solidFill>
                <a:srgbClr val="FFFFFF"/>
              </a:solidFill>
            </a:endParaRPr>
          </a:p>
        </p:txBody>
      </p:sp>
    </p:spTree>
    <p:extLst>
      <p:ext uri="{BB962C8B-B14F-4D97-AF65-F5344CB8AC3E}">
        <p14:creationId xmlns:p14="http://schemas.microsoft.com/office/powerpoint/2010/main" val="20159422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eaLnBrk="0" fontAlgn="base" hangingPunct="0">
              <a:spcBef>
                <a:spcPct val="0"/>
              </a:spcBef>
              <a:spcAft>
                <a:spcPct val="0"/>
              </a:spcAft>
            </a:pPr>
            <a:fld id="{82F288E0-7875-42C4-84C8-98DBBD3BF4D2}" type="datetimeFigureOut">
              <a:rPr lang="zh-CN" altLang="en-US" smtClean="0">
                <a:solidFill>
                  <a:srgbClr val="000000"/>
                </a:solidFill>
                <a:latin typeface="Arial" panose="020B0604020202020204" pitchFamily="34" charset="0"/>
                <a:ea typeface="宋体" panose="02010600030101010101" pitchFamily="2" charset="-122"/>
              </a:rPr>
              <a:pPr eaLnBrk="0" fontAlgn="base" hangingPunct="0">
                <a:spcBef>
                  <a:spcPct val="0"/>
                </a:spcBef>
                <a:spcAft>
                  <a:spcPct val="0"/>
                </a:spcAft>
              </a:pPr>
              <a:t>2018/11/4</a:t>
            </a:fld>
            <a:endParaRPr lang="zh-CN" altLang="en-US">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a:xfrm>
            <a:off x="4038600" y="6356350"/>
            <a:ext cx="4114800" cy="365125"/>
          </a:xfrm>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2"/>
          </p:nvPr>
        </p:nvSpPr>
        <p:spPr/>
        <p:txBody>
          <a:bodyPr/>
          <a:lstStyle/>
          <a:p>
            <a:fld id="{3B0C5F03-18A4-4332-8E23-DC2EFCF4272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693403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noChangeArrowheads="1"/>
          </p:cNvPicPr>
          <p:nvPr/>
        </p:nvPicPr>
        <p:blipFill>
          <a:blip r:embed="rId5">
            <a:extLst>
              <a:ext uri="{28A0092B-C50C-407E-A947-70E740481C1C}">
                <a14:useLocalDpi xmlns:a14="http://schemas.microsoft.com/office/drawing/2010/main" val="0"/>
              </a:ext>
            </a:extLst>
          </a:blip>
          <a:srcRect t="8605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8035926" y="2"/>
            <a:ext cx="1090613" cy="32702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1">
                <a:latin typeface="Times New Roman" panose="02020603050405020304" pitchFamily="18" charset="0"/>
              </a:defRPr>
            </a:lvl1pPr>
          </a:lstStyle>
          <a:p>
            <a:fld id="{3B0C5F03-18A4-4332-8E23-DC2EFCF42723}" type="slidenum">
              <a:rPr lang="en-US" altLang="zh-CN"/>
              <a:t>‹#›</a:t>
            </a:fld>
            <a:endParaRPr lang="en-US" altLang="zh-CN"/>
          </a:p>
        </p:txBody>
      </p:sp>
      <p:sp>
        <p:nvSpPr>
          <p:cNvPr id="1028" name="Rectangle 19"/>
          <p:cNvSpPr>
            <a:spLocks noGrp="1" noChangeArrowheads="1"/>
          </p:cNvSpPr>
          <p:nvPr>
            <p:ph type="body" idx="1"/>
          </p:nvPr>
        </p:nvSpPr>
        <p:spPr bwMode="auto">
          <a:xfrm>
            <a:off x="241301" y="1167795"/>
            <a:ext cx="86264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p:txBody>
      </p:sp>
      <p:sp>
        <p:nvSpPr>
          <p:cNvPr id="1029" name="TextBox 12"/>
          <p:cNvSpPr txBox="1">
            <a:spLocks noChangeArrowheads="1"/>
          </p:cNvSpPr>
          <p:nvPr/>
        </p:nvSpPr>
        <p:spPr bwMode="auto">
          <a:xfrm>
            <a:off x="-3175" y="-12700"/>
            <a:ext cx="1300356" cy="300082"/>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350" b="1" u="sng" dirty="0" smtClean="0">
                <a:latin typeface="+mn-lt"/>
                <a:ea typeface="+mn-ea"/>
              </a:rPr>
              <a:t>AR</a:t>
            </a:r>
            <a:r>
              <a:rPr lang="zh-CN" altLang="en-US" sz="1350" b="1" u="sng" dirty="0" smtClean="0">
                <a:latin typeface="+mn-lt"/>
                <a:ea typeface="+mn-ea"/>
              </a:rPr>
              <a:t>组工作汇报</a:t>
            </a:r>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41326"/>
            <a:ext cx="91440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7"/>
          <p:cNvCxnSpPr/>
          <p:nvPr/>
        </p:nvCxnSpPr>
        <p:spPr bwMode="auto">
          <a:xfrm>
            <a:off x="0" y="358775"/>
            <a:ext cx="9144000" cy="1588"/>
          </a:xfrm>
          <a:prstGeom prst="line">
            <a:avLst/>
          </a:prstGeom>
          <a:solidFill>
            <a:schemeClr val="accent1"/>
          </a:solidFill>
          <a:ln w="63500" cap="flat" cmpd="sng" algn="ctr">
            <a:solidFill>
              <a:srgbClr val="FF0000"/>
            </a:solidFill>
            <a:prstDash val="solid"/>
            <a:round/>
            <a:headEnd type="none" w="med" len="med"/>
            <a:tailEnd type="none" w="med" len="med"/>
          </a:ln>
          <a:effectLst>
            <a:outerShdw blurRad="50800" dist="25400" dir="5400000" algn="t" rotWithShape="0">
              <a:srgbClr val="000099">
                <a:alpha val="40000"/>
              </a:srgbClr>
            </a:outerShdw>
          </a:effectLst>
        </p:spPr>
      </p:cxnSp>
      <p:cxnSp>
        <p:nvCxnSpPr>
          <p:cNvPr id="1032" name="直接连接符 13"/>
          <p:cNvCxnSpPr>
            <a:cxnSpLocks noChangeShapeType="1"/>
          </p:cNvCxnSpPr>
          <p:nvPr/>
        </p:nvCxnSpPr>
        <p:spPr bwMode="auto">
          <a:xfrm>
            <a:off x="0" y="1070222"/>
            <a:ext cx="9144000" cy="1588"/>
          </a:xfrm>
          <a:prstGeom prst="line">
            <a:avLst/>
          </a:prstGeom>
          <a:noFill/>
          <a:ln w="28575" algn="ctr">
            <a:solidFill>
              <a:srgbClr val="00008A"/>
            </a:solidFill>
            <a:round/>
          </a:ln>
          <a:extLst>
            <a:ext uri="{909E8E84-426E-40DD-AFC4-6F175D3DCCD1}">
              <a14:hiddenFill xmlns:a14="http://schemas.microsoft.com/office/drawing/2010/main">
                <a:noFill/>
              </a14:hiddenFill>
            </a:ext>
          </a:extLst>
        </p:spPr>
      </p:cxnSp>
      <p:sp>
        <p:nvSpPr>
          <p:cNvPr id="2" name="Rectangle 2"/>
          <p:cNvSpPr>
            <a:spLocks noGrp="1" noChangeArrowheads="1"/>
          </p:cNvSpPr>
          <p:nvPr>
            <p:ph type="title"/>
          </p:nvPr>
        </p:nvSpPr>
        <p:spPr bwMode="auto">
          <a:xfrm>
            <a:off x="241301" y="454027"/>
            <a:ext cx="8626475" cy="633413"/>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p>
        </p:txBody>
      </p:sp>
      <p:cxnSp>
        <p:nvCxnSpPr>
          <p:cNvPr id="22" name="直接连接符 13"/>
          <p:cNvCxnSpPr/>
          <p:nvPr/>
        </p:nvCxnSpPr>
        <p:spPr bwMode="auto">
          <a:xfrm>
            <a:off x="0" y="6459540"/>
            <a:ext cx="9144000" cy="1587"/>
          </a:xfrm>
          <a:prstGeom prst="line">
            <a:avLst/>
          </a:prstGeom>
          <a:solidFill>
            <a:schemeClr val="accent1"/>
          </a:solidFill>
          <a:ln w="38100" cap="flat" cmpd="sng" algn="ctr">
            <a:solidFill>
              <a:srgbClr val="00008A"/>
            </a:solidFill>
            <a:prstDash val="solid"/>
            <a:round/>
            <a:headEnd type="none" w="med" len="med"/>
            <a:tailEnd type="none" w="med" len="med"/>
          </a:ln>
          <a:effectLst>
            <a:outerShdw blurRad="50800" dist="25400" dir="5400000" algn="t" rotWithShape="0">
              <a:srgbClr val="000099">
                <a:alpha val="40000"/>
              </a:srgbClr>
            </a:outerShdw>
          </a:effectLst>
        </p:spPr>
      </p:cxnSp>
      <p:sp>
        <p:nvSpPr>
          <p:cNvPr id="13" name="矩形 12"/>
          <p:cNvSpPr/>
          <p:nvPr/>
        </p:nvSpPr>
        <p:spPr>
          <a:xfrm>
            <a:off x="4653729" y="6464519"/>
            <a:ext cx="3340403" cy="323165"/>
          </a:xfrm>
          <a:prstGeom prst="rect">
            <a:avLst/>
          </a:prstGeom>
          <a:noFill/>
        </p:spPr>
        <p:txBody>
          <a:bodyPr wrap="none">
            <a:spAutoFit/>
            <a:scene3d>
              <a:camera prst="orthographicFront"/>
              <a:lightRig rig="threePt" dir="t"/>
            </a:scene3d>
            <a:sp3d extrusionH="57150">
              <a:bevelT w="38100" h="38100"/>
            </a:sp3d>
          </a:bodyPr>
          <a:lstStyle/>
          <a:p>
            <a:pPr algn="ctr" eaLnBrk="1" hangingPunct="1">
              <a:defRPr/>
            </a:pPr>
            <a:r>
              <a:rPr lang="zh-CN" altLang="en-US" sz="1500" b="1" spc="38" dirty="0">
                <a:ln w="11430">
                  <a:noFill/>
                </a:ln>
                <a:solidFill>
                  <a:srgbClr val="00008A"/>
                </a:solidFill>
                <a:effectLst>
                  <a:outerShdw blurRad="50800" dist="38100" dir="2700000" algn="tl" rotWithShape="0">
                    <a:prstClr val="black">
                      <a:alpha val="40000"/>
                    </a:prstClr>
                  </a:outerShdw>
                </a:effectLst>
                <a:latin typeface="+mn-lt"/>
                <a:ea typeface="华文行楷" panose="02010800040101010101" pitchFamily="2" charset="-122"/>
              </a:rPr>
              <a:t>虚拟现实技术与系统国家重点实验室</a:t>
            </a:r>
          </a:p>
        </p:txBody>
      </p:sp>
      <p:sp>
        <p:nvSpPr>
          <p:cNvPr id="14" name="矩形 13"/>
          <p:cNvSpPr/>
          <p:nvPr/>
        </p:nvSpPr>
        <p:spPr>
          <a:xfrm>
            <a:off x="910780" y="6462327"/>
            <a:ext cx="1762535" cy="323165"/>
          </a:xfrm>
          <a:prstGeom prst="rect">
            <a:avLst/>
          </a:prstGeom>
          <a:noFill/>
        </p:spPr>
        <p:txBody>
          <a:bodyPr wrap="none">
            <a:spAutoFit/>
            <a:scene3d>
              <a:camera prst="orthographicFront"/>
              <a:lightRig rig="threePt" dir="t"/>
            </a:scene3d>
            <a:sp3d extrusionH="57150">
              <a:bevelT w="38100" h="38100"/>
            </a:sp3d>
          </a:bodyPr>
          <a:lstStyle/>
          <a:p>
            <a:pPr algn="ctr" eaLnBrk="1" hangingPunct="1">
              <a:defRPr/>
            </a:pPr>
            <a:r>
              <a:rPr lang="zh-CN" altLang="en-US" sz="1500" b="1" spc="38" dirty="0">
                <a:ln w="11430">
                  <a:noFill/>
                </a:ln>
                <a:solidFill>
                  <a:srgbClr val="00008A"/>
                </a:solidFill>
                <a:effectLst>
                  <a:outerShdw blurRad="50800" dist="38100" dir="2700000" algn="tl" rotWithShape="0">
                    <a:prstClr val="black">
                      <a:alpha val="40000"/>
                    </a:prstClr>
                  </a:outerShdw>
                </a:effectLst>
                <a:latin typeface="+mn-lt"/>
                <a:ea typeface="华文行楷" panose="02010800040101010101" pitchFamily="2" charset="-122"/>
              </a:rPr>
              <a:t>北京航空航天大学</a:t>
            </a:r>
          </a:p>
        </p:txBody>
      </p:sp>
      <p:sp>
        <p:nvSpPr>
          <p:cNvPr id="15" name="矩形 14"/>
          <p:cNvSpPr/>
          <p:nvPr userDrawn="1"/>
        </p:nvSpPr>
        <p:spPr>
          <a:xfrm>
            <a:off x="0" y="-1"/>
            <a:ext cx="8039100" cy="327025"/>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just" eaLnBrk="1" hangingPunct="1">
              <a:defRPr/>
            </a:pPr>
            <a:r>
              <a:rPr lang="zh-CN" altLang="en-US" sz="1200" b="1" u="sng" dirty="0" smtClean="0">
                <a:solidFill>
                  <a:schemeClr val="tx1"/>
                </a:solidFill>
              </a:rPr>
              <a:t>北京航空航天大学计算机学院</a:t>
            </a:r>
            <a:r>
              <a:rPr lang="en-US" altLang="zh-CN" sz="1200" b="1" u="sng" dirty="0" smtClean="0">
                <a:solidFill>
                  <a:schemeClr val="tx1"/>
                </a:solidFill>
              </a:rPr>
              <a:t>2016</a:t>
            </a:r>
            <a:r>
              <a:rPr lang="zh-CN" altLang="en-US" sz="1200" b="1" u="sng" dirty="0" smtClean="0">
                <a:solidFill>
                  <a:schemeClr val="tx1"/>
                </a:solidFill>
              </a:rPr>
              <a:t>级</a:t>
            </a:r>
            <a:r>
              <a:rPr lang="zh-CN" altLang="en-US" sz="1200" b="1" u="sng" dirty="0">
                <a:solidFill>
                  <a:schemeClr val="tx1"/>
                </a:solidFill>
              </a:rPr>
              <a:t>工程硕士学位论文开题答辩</a:t>
            </a:r>
          </a:p>
        </p:txBody>
      </p:sp>
      <p:sp>
        <p:nvSpPr>
          <p:cNvPr id="17" name="TextBox 16"/>
          <p:cNvSpPr txBox="1"/>
          <p:nvPr userDrawn="1"/>
        </p:nvSpPr>
        <p:spPr>
          <a:xfrm>
            <a:off x="66501" y="1"/>
            <a:ext cx="7356763" cy="338554"/>
          </a:xfrm>
          <a:prstGeom prst="rect">
            <a:avLst/>
          </a:prstGeom>
          <a:solidFill>
            <a:schemeClr val="bg1"/>
          </a:solidFill>
        </p:spPr>
        <p:txBody>
          <a:bodyPr wrap="square" rtlCol="0">
            <a:spAutoFit/>
          </a:bodyPr>
          <a:lstStyle/>
          <a:p>
            <a:r>
              <a:rPr lang="zh-CN" altLang="en-US" sz="1600" b="1" dirty="0" smtClean="0">
                <a:latin typeface="+mn-lt"/>
                <a:ea typeface="+mn-ea"/>
              </a:rPr>
              <a:t>北京航空航天大学计算机学院</a:t>
            </a:r>
            <a:r>
              <a:rPr lang="en-US" altLang="zh-CN" sz="1600" b="1" dirty="0" smtClean="0">
                <a:latin typeface="+mn-lt"/>
                <a:ea typeface="+mn-ea"/>
              </a:rPr>
              <a:t>2015</a:t>
            </a:r>
            <a:r>
              <a:rPr lang="zh-CN" altLang="en-US" sz="1600" b="1" dirty="0" smtClean="0">
                <a:latin typeface="+mn-lt"/>
                <a:ea typeface="+mn-ea"/>
              </a:rPr>
              <a:t>级本科生毕业设计开题答辩</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hdr="0" ftr="0" dt="0"/>
  <p:txStyles>
    <p:titleStyle>
      <a:lvl1pPr algn="l" rtl="0" eaLnBrk="0" fontAlgn="base" hangingPunct="0">
        <a:spcBef>
          <a:spcPct val="0"/>
        </a:spcBef>
        <a:spcAft>
          <a:spcPct val="0"/>
        </a:spcAft>
        <a:defRPr sz="2400" b="1">
          <a:solidFill>
            <a:srgbClr val="FFCC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7"/>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noChangeArrowheads="1"/>
          </p:cNvPicPr>
          <p:nvPr/>
        </p:nvPicPr>
        <p:blipFill>
          <a:blip r:embed="rId6">
            <a:extLst>
              <a:ext uri="{28A0092B-C50C-407E-A947-70E740481C1C}">
                <a14:useLocalDpi xmlns:a14="http://schemas.microsoft.com/office/drawing/2010/main" val="0"/>
              </a:ext>
            </a:extLst>
          </a:blip>
          <a:srcRect t="8605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8035925" y="0"/>
            <a:ext cx="1090613" cy="32702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1">
                <a:latin typeface="Times New Roman" panose="02020603050405020304" pitchFamily="18" charset="0"/>
              </a:defRPr>
            </a:lvl1pPr>
          </a:lstStyle>
          <a:p>
            <a:pPr fontAlgn="base">
              <a:spcBef>
                <a:spcPct val="0"/>
              </a:spcBef>
              <a:spcAft>
                <a:spcPct val="0"/>
              </a:spcAft>
            </a:pPr>
            <a:fld id="{3B0C5F03-18A4-4332-8E23-DC2EFCF42723}" type="slidenum">
              <a:rPr lang="en-US" altLang="zh-CN">
                <a:solidFill>
                  <a:srgbClr val="000000"/>
                </a:solidFill>
                <a:ea typeface="宋体" panose="02010600030101010101" pitchFamily="2" charset="-122"/>
              </a:rPr>
              <a:pPr fontAlgn="base">
                <a:spcBef>
                  <a:spcPct val="0"/>
                </a:spcBef>
                <a:spcAft>
                  <a:spcPct val="0"/>
                </a:spcAft>
              </a:pPr>
              <a:t>‹#›</a:t>
            </a:fld>
            <a:endParaRPr lang="en-US" altLang="zh-CN">
              <a:solidFill>
                <a:srgbClr val="000000"/>
              </a:solidFill>
              <a:ea typeface="宋体" panose="02010600030101010101" pitchFamily="2" charset="-122"/>
            </a:endParaRPr>
          </a:p>
        </p:txBody>
      </p:sp>
      <p:sp>
        <p:nvSpPr>
          <p:cNvPr id="1028" name="Rectangle 19"/>
          <p:cNvSpPr>
            <a:spLocks noGrp="1" noChangeArrowheads="1"/>
          </p:cNvSpPr>
          <p:nvPr>
            <p:ph type="body" idx="1"/>
          </p:nvPr>
        </p:nvSpPr>
        <p:spPr bwMode="auto">
          <a:xfrm>
            <a:off x="241300" y="1167793"/>
            <a:ext cx="86264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smtClean="0"/>
              <a:t>单击此处编辑母版文本样式</a:t>
            </a:r>
          </a:p>
        </p:txBody>
      </p:sp>
      <p:sp>
        <p:nvSpPr>
          <p:cNvPr id="1029" name="TextBox 12"/>
          <p:cNvSpPr txBox="1">
            <a:spLocks noChangeArrowheads="1"/>
          </p:cNvSpPr>
          <p:nvPr/>
        </p:nvSpPr>
        <p:spPr bwMode="auto">
          <a:xfrm>
            <a:off x="-3175" y="-12700"/>
            <a:ext cx="1679575" cy="369888"/>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b="1" u="sng" dirty="0" smtClean="0">
                <a:solidFill>
                  <a:srgbClr val="000000"/>
                </a:solidFill>
                <a:latin typeface="Times New Roman"/>
                <a:ea typeface="黑体"/>
              </a:rPr>
              <a:t>AR</a:t>
            </a:r>
            <a:r>
              <a:rPr lang="zh-CN" altLang="en-US" b="1" u="sng" dirty="0" smtClean="0">
                <a:solidFill>
                  <a:srgbClr val="000000"/>
                </a:solidFill>
                <a:latin typeface="Times New Roman"/>
                <a:ea typeface="黑体"/>
              </a:rPr>
              <a:t>组工作汇报</a:t>
            </a:r>
          </a:p>
        </p:txBody>
      </p:sp>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1326"/>
            <a:ext cx="91440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7"/>
          <p:cNvCxnSpPr/>
          <p:nvPr/>
        </p:nvCxnSpPr>
        <p:spPr bwMode="auto">
          <a:xfrm>
            <a:off x="0" y="358775"/>
            <a:ext cx="9144000" cy="1588"/>
          </a:xfrm>
          <a:prstGeom prst="line">
            <a:avLst/>
          </a:prstGeom>
          <a:solidFill>
            <a:schemeClr val="accent1"/>
          </a:solidFill>
          <a:ln w="63500" cap="flat" cmpd="sng" algn="ctr">
            <a:solidFill>
              <a:srgbClr val="FF0000"/>
            </a:solidFill>
            <a:prstDash val="solid"/>
            <a:round/>
            <a:headEnd type="none" w="med" len="med"/>
            <a:tailEnd type="none" w="med" len="med"/>
          </a:ln>
          <a:effectLst>
            <a:outerShdw blurRad="50800" dist="25400" dir="5400000" algn="t" rotWithShape="0">
              <a:srgbClr val="000099">
                <a:alpha val="40000"/>
              </a:srgbClr>
            </a:outerShdw>
          </a:effectLst>
        </p:spPr>
      </p:cxnSp>
      <p:cxnSp>
        <p:nvCxnSpPr>
          <p:cNvPr id="1032" name="直接连接符 13"/>
          <p:cNvCxnSpPr>
            <a:cxnSpLocks noChangeShapeType="1"/>
          </p:cNvCxnSpPr>
          <p:nvPr/>
        </p:nvCxnSpPr>
        <p:spPr bwMode="auto">
          <a:xfrm>
            <a:off x="0" y="1070222"/>
            <a:ext cx="9144000" cy="1588"/>
          </a:xfrm>
          <a:prstGeom prst="line">
            <a:avLst/>
          </a:prstGeom>
          <a:noFill/>
          <a:ln w="28575" algn="ctr">
            <a:solidFill>
              <a:srgbClr val="00008A"/>
            </a:solidFill>
            <a:round/>
          </a:ln>
          <a:extLst>
            <a:ext uri="{909E8E84-426E-40DD-AFC4-6F175D3DCCD1}">
              <a14:hiddenFill xmlns:a14="http://schemas.microsoft.com/office/drawing/2010/main">
                <a:noFill/>
              </a14:hiddenFill>
            </a:ext>
          </a:extLst>
        </p:spPr>
      </p:cxnSp>
      <p:sp>
        <p:nvSpPr>
          <p:cNvPr id="2" name="Rectangle 2"/>
          <p:cNvSpPr>
            <a:spLocks noGrp="1" noChangeArrowheads="1"/>
          </p:cNvSpPr>
          <p:nvPr>
            <p:ph type="title"/>
          </p:nvPr>
        </p:nvSpPr>
        <p:spPr bwMode="auto">
          <a:xfrm>
            <a:off x="241300" y="454025"/>
            <a:ext cx="8626475" cy="633413"/>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p>
        </p:txBody>
      </p:sp>
      <p:cxnSp>
        <p:nvCxnSpPr>
          <p:cNvPr id="22" name="直接连接符 13"/>
          <p:cNvCxnSpPr/>
          <p:nvPr/>
        </p:nvCxnSpPr>
        <p:spPr bwMode="auto">
          <a:xfrm>
            <a:off x="0" y="6459538"/>
            <a:ext cx="9144000" cy="1587"/>
          </a:xfrm>
          <a:prstGeom prst="line">
            <a:avLst/>
          </a:prstGeom>
          <a:solidFill>
            <a:schemeClr val="accent1"/>
          </a:solidFill>
          <a:ln w="38100" cap="flat" cmpd="sng" algn="ctr">
            <a:solidFill>
              <a:srgbClr val="00008A"/>
            </a:solidFill>
            <a:prstDash val="solid"/>
            <a:round/>
            <a:headEnd type="none" w="med" len="med"/>
            <a:tailEnd type="none" w="med" len="med"/>
          </a:ln>
          <a:effectLst>
            <a:outerShdw blurRad="50800" dist="25400" dir="5400000" algn="t" rotWithShape="0">
              <a:srgbClr val="000099">
                <a:alpha val="40000"/>
              </a:srgbClr>
            </a:outerShdw>
          </a:effectLst>
        </p:spPr>
      </p:cxnSp>
      <p:sp>
        <p:nvSpPr>
          <p:cNvPr id="13" name="矩形 12"/>
          <p:cNvSpPr/>
          <p:nvPr/>
        </p:nvSpPr>
        <p:spPr>
          <a:xfrm>
            <a:off x="4128457" y="6464518"/>
            <a:ext cx="4390946" cy="400110"/>
          </a:xfrm>
          <a:prstGeom prst="rect">
            <a:avLst/>
          </a:prstGeom>
          <a:noFill/>
        </p:spPr>
        <p:txBody>
          <a:bodyPr wrap="none">
            <a:spAutoFit/>
            <a:scene3d>
              <a:camera prst="orthographicFront"/>
              <a:lightRig rig="threePt" dir="t"/>
            </a:scene3d>
            <a:sp3d extrusionH="57150">
              <a:bevelT w="38100" h="38100"/>
            </a:sp3d>
          </a:bodyPr>
          <a:lstStyle/>
          <a:p>
            <a:pPr algn="ctr" fontAlgn="base">
              <a:spcBef>
                <a:spcPct val="0"/>
              </a:spcBef>
              <a:spcAft>
                <a:spcPct val="0"/>
              </a:spcAft>
              <a:defRPr/>
            </a:pPr>
            <a:r>
              <a:rPr lang="zh-CN" altLang="en-US" sz="2000" b="1" spc="50" dirty="0">
                <a:ln w="11430">
                  <a:noFill/>
                </a:ln>
                <a:solidFill>
                  <a:srgbClr val="00008A"/>
                </a:solidFill>
                <a:effectLst>
                  <a:outerShdw blurRad="50800" dist="38100" dir="2700000" algn="tl" rotWithShape="0">
                    <a:prstClr val="black">
                      <a:alpha val="40000"/>
                    </a:prstClr>
                  </a:outerShdw>
                </a:effectLst>
                <a:ea typeface="华文行楷" panose="02010800040101010101" pitchFamily="2" charset="-122"/>
              </a:rPr>
              <a:t>虚拟现实技术与系统国家重点实验室</a:t>
            </a:r>
          </a:p>
        </p:txBody>
      </p:sp>
      <p:sp>
        <p:nvSpPr>
          <p:cNvPr id="14" name="矩形 13"/>
          <p:cNvSpPr/>
          <p:nvPr/>
        </p:nvSpPr>
        <p:spPr>
          <a:xfrm>
            <a:off x="648144" y="6462326"/>
            <a:ext cx="2287806" cy="400110"/>
          </a:xfrm>
          <a:prstGeom prst="rect">
            <a:avLst/>
          </a:prstGeom>
          <a:noFill/>
        </p:spPr>
        <p:txBody>
          <a:bodyPr wrap="none">
            <a:spAutoFit/>
            <a:scene3d>
              <a:camera prst="orthographicFront"/>
              <a:lightRig rig="threePt" dir="t"/>
            </a:scene3d>
            <a:sp3d extrusionH="57150">
              <a:bevelT w="38100" h="38100"/>
            </a:sp3d>
          </a:bodyPr>
          <a:lstStyle/>
          <a:p>
            <a:pPr algn="ctr" fontAlgn="base">
              <a:spcBef>
                <a:spcPct val="0"/>
              </a:spcBef>
              <a:spcAft>
                <a:spcPct val="0"/>
              </a:spcAft>
              <a:defRPr/>
            </a:pPr>
            <a:r>
              <a:rPr lang="zh-CN" altLang="en-US" sz="2000" b="1" spc="50" dirty="0">
                <a:ln w="11430">
                  <a:noFill/>
                </a:ln>
                <a:solidFill>
                  <a:srgbClr val="00008A"/>
                </a:solidFill>
                <a:effectLst>
                  <a:outerShdw blurRad="50800" dist="38100" dir="2700000" algn="tl" rotWithShape="0">
                    <a:prstClr val="black">
                      <a:alpha val="40000"/>
                    </a:prstClr>
                  </a:outerShdw>
                </a:effectLst>
                <a:ea typeface="华文行楷" panose="02010800040101010101" pitchFamily="2" charset="-122"/>
              </a:rPr>
              <a:t>北京航空航天大学</a:t>
            </a:r>
          </a:p>
        </p:txBody>
      </p:sp>
      <p:sp>
        <p:nvSpPr>
          <p:cNvPr id="15" name="矩形 14"/>
          <p:cNvSpPr/>
          <p:nvPr userDrawn="1"/>
        </p:nvSpPr>
        <p:spPr>
          <a:xfrm>
            <a:off x="0" y="-1"/>
            <a:ext cx="8039100" cy="327025"/>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just" fontAlgn="base">
              <a:spcBef>
                <a:spcPct val="0"/>
              </a:spcBef>
              <a:spcAft>
                <a:spcPct val="0"/>
              </a:spcAft>
              <a:defRPr/>
            </a:pPr>
            <a:r>
              <a:rPr lang="zh-CN" altLang="en-US" sz="1600" b="1" u="sng" dirty="0" smtClean="0">
                <a:solidFill>
                  <a:srgbClr val="000000"/>
                </a:solidFill>
              </a:rPr>
              <a:t>北京航空航天大学计算机学院</a:t>
            </a:r>
            <a:r>
              <a:rPr lang="en-US" altLang="zh-CN" sz="1600" b="1" u="sng" dirty="0" smtClean="0">
                <a:solidFill>
                  <a:srgbClr val="000000"/>
                </a:solidFill>
              </a:rPr>
              <a:t>2016</a:t>
            </a:r>
            <a:r>
              <a:rPr lang="zh-CN" altLang="en-US" sz="1600" b="1" u="sng" dirty="0" smtClean="0">
                <a:solidFill>
                  <a:srgbClr val="000000"/>
                </a:solidFill>
              </a:rPr>
              <a:t>级</a:t>
            </a:r>
            <a:r>
              <a:rPr lang="zh-CN" altLang="en-US" sz="1600" b="1" u="sng" dirty="0">
                <a:solidFill>
                  <a:srgbClr val="000000"/>
                </a:solidFill>
              </a:rPr>
              <a:t>工程硕士学位</a:t>
            </a:r>
            <a:r>
              <a:rPr lang="zh-CN" altLang="en-US" sz="1600" b="1" u="sng" dirty="0" smtClean="0">
                <a:solidFill>
                  <a:srgbClr val="000000"/>
                </a:solidFill>
              </a:rPr>
              <a:t>论文中期答辩</a:t>
            </a:r>
            <a:endParaRPr lang="zh-CN" altLang="en-US" sz="1600" b="1" u="sng" dirty="0">
              <a:solidFill>
                <a:srgbClr val="000000"/>
              </a:solidFill>
            </a:endParaRPr>
          </a:p>
        </p:txBody>
      </p:sp>
      <p:sp>
        <p:nvSpPr>
          <p:cNvPr id="17" name="TextBox 16"/>
          <p:cNvSpPr txBox="1"/>
          <p:nvPr userDrawn="1"/>
        </p:nvSpPr>
        <p:spPr>
          <a:xfrm>
            <a:off x="66501" y="1"/>
            <a:ext cx="7356763" cy="338554"/>
          </a:xfrm>
          <a:prstGeom prst="rect">
            <a:avLst/>
          </a:prstGeom>
          <a:solidFill>
            <a:schemeClr val="bg1"/>
          </a:solidFill>
        </p:spPr>
        <p:txBody>
          <a:bodyPr wrap="square" rtlCol="0">
            <a:spAutoFit/>
          </a:bodyPr>
          <a:lstStyle/>
          <a:p>
            <a:r>
              <a:rPr lang="zh-CN" altLang="en-US" sz="1600" b="1" dirty="0" smtClean="0">
                <a:latin typeface="+mn-lt"/>
                <a:ea typeface="+mn-ea"/>
              </a:rPr>
              <a:t>北京航空航天大学计算机学院</a:t>
            </a:r>
            <a:r>
              <a:rPr lang="en-US" altLang="zh-CN" sz="1600" b="1" dirty="0" smtClean="0">
                <a:latin typeface="+mn-lt"/>
                <a:ea typeface="+mn-ea"/>
              </a:rPr>
              <a:t>2015</a:t>
            </a:r>
            <a:r>
              <a:rPr lang="zh-CN" altLang="en-US" sz="1600" b="1" dirty="0" smtClean="0">
                <a:latin typeface="+mn-lt"/>
                <a:ea typeface="+mn-ea"/>
              </a:rPr>
              <a:t>级本科生毕业设计开题答辩</a:t>
            </a:r>
          </a:p>
        </p:txBody>
      </p:sp>
    </p:spTree>
    <p:extLst>
      <p:ext uri="{BB962C8B-B14F-4D97-AF65-F5344CB8AC3E}">
        <p14:creationId xmlns:p14="http://schemas.microsoft.com/office/powerpoint/2010/main" val="83461349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FFCC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4572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Blip>
          <a:blip r:embed="rId8"/>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bg2"/>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jpe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jpeg"/><Relationship Id="rId10" Type="http://schemas.openxmlformats.org/officeDocument/2006/relationships/image" Target="../media/image19.png"/><Relationship Id="rId4" Type="http://schemas.openxmlformats.org/officeDocument/2006/relationships/image" Target="../media/image25.jpe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325" y="492682"/>
            <a:ext cx="67373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7"/>
          <p:cNvSpPr txBox="1"/>
          <p:nvPr/>
        </p:nvSpPr>
        <p:spPr>
          <a:xfrm>
            <a:off x="-54429" y="2450317"/>
            <a:ext cx="9252857" cy="1200329"/>
          </a:xfrm>
          <a:prstGeom prst="rect">
            <a:avLst/>
          </a:prstGeom>
          <a:noFill/>
        </p:spPr>
        <p:txBody>
          <a:bodyPr wrap="square">
            <a:spAutoFit/>
          </a:bodyPr>
          <a:lstStyle/>
          <a:p>
            <a:pPr algn="ctr">
              <a:defRPr/>
            </a:pPr>
            <a:r>
              <a:rPr lang="zh-CN" altLang="en-US" sz="3600" b="1" dirty="0" smtClean="0">
                <a:solidFill>
                  <a:srgbClr val="FF0000"/>
                </a:solidFill>
                <a:latin typeface="+mj-ea"/>
                <a:ea typeface="+mj-ea"/>
                <a:cs typeface="+mj-cs"/>
              </a:rPr>
              <a:t>三维场景人体与对象交互的</a:t>
            </a:r>
            <a:endParaRPr lang="en-US" altLang="zh-CN" sz="3600" b="1" dirty="0" smtClean="0">
              <a:solidFill>
                <a:srgbClr val="FF0000"/>
              </a:solidFill>
              <a:latin typeface="+mj-ea"/>
              <a:ea typeface="+mj-ea"/>
              <a:cs typeface="+mj-cs"/>
            </a:endParaRPr>
          </a:p>
          <a:p>
            <a:pPr algn="ctr">
              <a:defRPr/>
            </a:pPr>
            <a:r>
              <a:rPr lang="zh-CN" altLang="en-US" sz="3600" b="1" dirty="0" smtClean="0">
                <a:solidFill>
                  <a:srgbClr val="FF0000"/>
                </a:solidFill>
                <a:latin typeface="+mj-ea"/>
                <a:ea typeface="+mj-ea"/>
                <a:cs typeface="+mj-cs"/>
              </a:rPr>
              <a:t>接触点标注工具</a:t>
            </a:r>
            <a:endParaRPr lang="en-US" altLang="zh-CN" sz="3600" b="1" dirty="0" smtClean="0">
              <a:solidFill>
                <a:srgbClr val="FF0000"/>
              </a:solidFill>
              <a:latin typeface="+mj-ea"/>
              <a:ea typeface="+mj-ea"/>
              <a:cs typeface="+mj-cs"/>
            </a:endParaRPr>
          </a:p>
        </p:txBody>
      </p:sp>
      <p:sp>
        <p:nvSpPr>
          <p:cNvPr id="6" name="标题 6"/>
          <p:cNvSpPr txBox="1"/>
          <p:nvPr/>
        </p:nvSpPr>
        <p:spPr bwMode="auto">
          <a:xfrm>
            <a:off x="0" y="1736289"/>
            <a:ext cx="9144000" cy="6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500" b="1" dirty="0">
                <a:latin typeface="Times New Roman" panose="02020603050405020304" pitchFamily="18" charset="0"/>
                <a:ea typeface="黑体" panose="02010609060101010101" pitchFamily="2" charset="-122"/>
              </a:rPr>
              <a:t>北京航空航天大学计算机学院</a:t>
            </a:r>
            <a:r>
              <a:rPr lang="en-US" altLang="zh-CN" sz="2500" b="1" dirty="0" smtClean="0">
                <a:latin typeface="Times New Roman" panose="02020603050405020304" pitchFamily="18" charset="0"/>
                <a:ea typeface="黑体" panose="02010609060101010101" pitchFamily="2" charset="-122"/>
              </a:rPr>
              <a:t>2015</a:t>
            </a:r>
            <a:r>
              <a:rPr lang="zh-CN" altLang="en-US" sz="2500" b="1" dirty="0" smtClean="0">
                <a:latin typeface="Times New Roman" panose="02020603050405020304" pitchFamily="18" charset="0"/>
                <a:ea typeface="黑体" panose="02010609060101010101" pitchFamily="2" charset="-122"/>
              </a:rPr>
              <a:t>级本科生毕业设计开题答辩</a:t>
            </a:r>
            <a:endParaRPr lang="zh-CN" altLang="en-US" sz="2500" b="1" dirty="0">
              <a:latin typeface="Times New Roman" panose="02020603050405020304" pitchFamily="18" charset="0"/>
              <a:ea typeface="黑体" panose="02010609060101010101" pitchFamily="2" charset="-122"/>
            </a:endParaRPr>
          </a:p>
        </p:txBody>
      </p:sp>
      <p:sp>
        <p:nvSpPr>
          <p:cNvPr id="7" name="TextBox 6"/>
          <p:cNvSpPr txBox="1"/>
          <p:nvPr/>
        </p:nvSpPr>
        <p:spPr>
          <a:xfrm>
            <a:off x="0" y="3839441"/>
            <a:ext cx="9144000" cy="1667764"/>
          </a:xfrm>
          <a:prstGeom prst="rect">
            <a:avLst/>
          </a:prstGeom>
          <a:noFill/>
        </p:spPr>
        <p:txBody>
          <a:bodyPr>
            <a:spAutoFit/>
          </a:bodyPr>
          <a:lstStyle/>
          <a:p>
            <a:pPr marL="2879725">
              <a:lnSpc>
                <a:spcPct val="150000"/>
              </a:lnSpc>
              <a:spcBef>
                <a:spcPts val="0"/>
              </a:spcBef>
              <a:defRPr/>
            </a:pPr>
            <a:r>
              <a:rPr lang="zh-CN" altLang="en-US" sz="2400" b="1" dirty="0" smtClean="0">
                <a:latin typeface="+mj-ea"/>
                <a:ea typeface="+mj-ea"/>
                <a:cs typeface="+mj-cs"/>
              </a:rPr>
              <a:t>学</a:t>
            </a:r>
            <a:r>
              <a:rPr lang="zh-CN" altLang="en-US" sz="2400" b="1" dirty="0">
                <a:latin typeface="+mj-ea"/>
                <a:ea typeface="+mj-ea"/>
                <a:cs typeface="+mj-cs"/>
              </a:rPr>
              <a:t>　　生</a:t>
            </a:r>
            <a:r>
              <a:rPr lang="zh-CN" altLang="en-US" sz="2400" b="1" dirty="0" smtClean="0">
                <a:latin typeface="+mj-ea"/>
                <a:ea typeface="+mj-ea"/>
                <a:cs typeface="+mj-cs"/>
              </a:rPr>
              <a:t>：李奕君</a:t>
            </a:r>
            <a:endParaRPr lang="en-US" altLang="zh-CN" sz="2400" b="1" dirty="0">
              <a:latin typeface="+mj-ea"/>
              <a:ea typeface="+mj-ea"/>
              <a:cs typeface="+mj-cs"/>
            </a:endParaRPr>
          </a:p>
          <a:p>
            <a:pPr marL="2879725">
              <a:lnSpc>
                <a:spcPct val="150000"/>
              </a:lnSpc>
              <a:spcBef>
                <a:spcPts val="0"/>
              </a:spcBef>
              <a:defRPr/>
            </a:pPr>
            <a:r>
              <a:rPr lang="zh-CN" altLang="en-US" sz="2400" b="1" dirty="0" smtClean="0">
                <a:latin typeface="+mj-ea"/>
                <a:ea typeface="+mj-ea"/>
                <a:cs typeface="+mj-cs"/>
              </a:rPr>
              <a:t>学</a:t>
            </a:r>
            <a:r>
              <a:rPr lang="zh-CN" altLang="en-US" sz="2400" b="1" dirty="0">
                <a:latin typeface="+mj-ea"/>
                <a:ea typeface="+mj-ea"/>
                <a:cs typeface="+mj-cs"/>
              </a:rPr>
              <a:t>　　号</a:t>
            </a:r>
            <a:r>
              <a:rPr lang="zh-CN" altLang="en-US" sz="2400" b="1" dirty="0" smtClean="0">
                <a:latin typeface="+mj-ea"/>
                <a:ea typeface="+mj-ea"/>
                <a:cs typeface="+mj-cs"/>
              </a:rPr>
              <a:t>：</a:t>
            </a:r>
            <a:r>
              <a:rPr lang="en-US" altLang="zh-CN" sz="2400" b="1" dirty="0" smtClean="0">
                <a:latin typeface="+mn-lt"/>
                <a:ea typeface="+mj-ea"/>
                <a:cs typeface="+mj-cs"/>
              </a:rPr>
              <a:t>15061199</a:t>
            </a:r>
          </a:p>
          <a:p>
            <a:pPr marL="2879725">
              <a:lnSpc>
                <a:spcPct val="150000"/>
              </a:lnSpc>
              <a:spcBef>
                <a:spcPts val="0"/>
              </a:spcBef>
              <a:defRPr/>
            </a:pPr>
            <a:r>
              <a:rPr lang="zh-CN" altLang="en-US" sz="2400" b="1" dirty="0" smtClean="0">
                <a:latin typeface="+mj-ea"/>
                <a:ea typeface="+mj-ea"/>
                <a:cs typeface="+mj-cs"/>
              </a:rPr>
              <a:t>指导</a:t>
            </a:r>
            <a:r>
              <a:rPr lang="zh-CN" altLang="en-US" sz="2400" b="1" dirty="0">
                <a:latin typeface="+mj-ea"/>
                <a:ea typeface="+mj-ea"/>
                <a:cs typeface="+mj-cs"/>
              </a:rPr>
              <a:t>教师</a:t>
            </a:r>
            <a:r>
              <a:rPr lang="zh-CN" altLang="en-US" sz="2400" b="1" dirty="0" smtClean="0">
                <a:latin typeface="+mj-ea"/>
                <a:ea typeface="+mj-ea"/>
                <a:cs typeface="+mj-cs"/>
              </a:rPr>
              <a:t>：周  彬</a:t>
            </a:r>
            <a:endParaRPr lang="zh-CN" altLang="en-US" sz="2400" b="1" dirty="0">
              <a:latin typeface="+mj-ea"/>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二、研究现状及问题分析</a:t>
            </a:r>
            <a:r>
              <a:rPr lang="zh-CN" altLang="en-US" sz="3200" dirty="0" smtClean="0"/>
              <a:t>（</a:t>
            </a:r>
            <a:r>
              <a:rPr lang="en-US" altLang="zh-CN" sz="3200" dirty="0" smtClean="0"/>
              <a:t>5/7</a:t>
            </a:r>
            <a:r>
              <a:rPr lang="zh-CN" altLang="en-US" sz="3200" dirty="0" smtClean="0"/>
              <a:t>）</a:t>
            </a:r>
            <a:endParaRPr lang="zh-CN" altLang="en-US" sz="3200" dirty="0"/>
          </a:p>
        </p:txBody>
      </p:sp>
      <p:sp>
        <p:nvSpPr>
          <p:cNvPr id="3" name="内容占位符 2"/>
          <p:cNvSpPr>
            <a:spLocks noGrp="1"/>
          </p:cNvSpPr>
          <p:nvPr>
            <p:ph idx="1"/>
          </p:nvPr>
        </p:nvSpPr>
        <p:spPr>
          <a:xfrm>
            <a:off x="-7986" y="1034975"/>
            <a:ext cx="9125046" cy="1518045"/>
          </a:xfrm>
        </p:spPr>
        <p:txBody>
          <a:bodyPr/>
          <a:lstStyle/>
          <a:p>
            <a:r>
              <a:rPr lang="zh-CN" altLang="en-US" sz="2400" dirty="0" smtClean="0"/>
              <a:t>对图像中的人和物体进行建模</a:t>
            </a:r>
            <a:endParaRPr lang="en-US" altLang="zh-CN" sz="2400" dirty="0" smtClean="0"/>
          </a:p>
          <a:p>
            <a:pPr marL="0" indent="0">
              <a:buNone/>
            </a:pPr>
            <a:r>
              <a:rPr lang="en-US" altLang="zh-CN" sz="2400" b="0" dirty="0" smtClean="0"/>
              <a:t>2017</a:t>
            </a:r>
            <a:r>
              <a:rPr lang="zh-CN" altLang="en-US" sz="2400" b="0" dirty="0" smtClean="0"/>
              <a:t>年，</a:t>
            </a:r>
            <a:r>
              <a:rPr lang="en-US" altLang="zh-CN" sz="2400" b="0" dirty="0"/>
              <a:t> </a:t>
            </a:r>
            <a:r>
              <a:rPr lang="zh-CN" altLang="en-US" sz="2400" dirty="0"/>
              <a:t>Gregory</a:t>
            </a:r>
            <a:r>
              <a:rPr lang="zh-CN" altLang="en-US" sz="2400" b="0" dirty="0" smtClean="0"/>
              <a:t>等人提出了</a:t>
            </a:r>
            <a:r>
              <a:rPr lang="en-US" altLang="zh-CN" sz="2400" b="0" dirty="0" smtClean="0"/>
              <a:t>LCR-NET</a:t>
            </a:r>
            <a:r>
              <a:rPr lang="zh-CN" altLang="en-US" sz="2400" b="0" dirty="0" smtClean="0"/>
              <a:t>架构（由姿势</a:t>
            </a:r>
            <a:r>
              <a:rPr lang="en-US" altLang="zh-CN" sz="2400" b="0" dirty="0" smtClean="0"/>
              <a:t>proposal</a:t>
            </a:r>
            <a:r>
              <a:rPr lang="zh-CN" altLang="en-US" sz="2400" b="0" dirty="0" smtClean="0"/>
              <a:t>生成器，分类器及回归器构成），可以在一张图片中端到端的进行</a:t>
            </a:r>
            <a:r>
              <a:rPr lang="en-US" altLang="zh-CN" sz="2400" b="0" dirty="0" smtClean="0"/>
              <a:t>3D</a:t>
            </a:r>
            <a:r>
              <a:rPr lang="zh-CN" altLang="en-US" sz="2400" b="0" dirty="0" smtClean="0"/>
              <a:t>的人体姿势估计。</a:t>
            </a:r>
            <a:endParaRPr lang="zh-CN" altLang="en-US" sz="2400" dirty="0"/>
          </a:p>
        </p:txBody>
      </p:sp>
      <p:sp>
        <p:nvSpPr>
          <p:cNvPr id="4" name="灯片编号占位符 3"/>
          <p:cNvSpPr>
            <a:spLocks noGrp="1"/>
          </p:cNvSpPr>
          <p:nvPr>
            <p:ph type="sldNum" sz="quarter" idx="10"/>
          </p:nvPr>
        </p:nvSpPr>
        <p:spPr/>
        <p:txBody>
          <a:bodyPr/>
          <a:lstStyle/>
          <a:p>
            <a:fld id="{89CB5DFE-CB92-4D7E-A76C-F40B16AFA645}" type="slidenum">
              <a:rPr lang="en-US" altLang="zh-CN" smtClean="0"/>
              <a:t>10</a:t>
            </a:fld>
            <a:endParaRPr lang="en-US" altLang="zh-CN"/>
          </a:p>
        </p:txBody>
      </p:sp>
      <p:sp>
        <p:nvSpPr>
          <p:cNvPr id="6" name="文本框 5"/>
          <p:cNvSpPr txBox="1"/>
          <p:nvPr/>
        </p:nvSpPr>
        <p:spPr>
          <a:xfrm>
            <a:off x="1785428" y="6062179"/>
            <a:ext cx="7358572" cy="338554"/>
          </a:xfrm>
          <a:prstGeom prst="rect">
            <a:avLst/>
          </a:prstGeom>
          <a:noFill/>
        </p:spPr>
        <p:txBody>
          <a:bodyPr wrap="square" rtlCol="0">
            <a:spAutoFit/>
          </a:bodyPr>
          <a:lstStyle/>
          <a:p>
            <a:pPr algn="r"/>
            <a:r>
              <a:rPr lang="en-US" altLang="zh-CN" sz="1600" b="1" dirty="0" smtClean="0"/>
              <a:t>LCR-Net: Localization-Classification-Regression for Human Pose, cvpr2017</a:t>
            </a:r>
            <a:endParaRPr lang="en-US" altLang="zh-CN" sz="1600" b="1" dirty="0"/>
          </a:p>
        </p:txBody>
      </p:sp>
      <p:pic>
        <p:nvPicPr>
          <p:cNvPr id="8" name="图片 7"/>
          <p:cNvPicPr>
            <a:picLocks noChangeAspect="1"/>
          </p:cNvPicPr>
          <p:nvPr/>
        </p:nvPicPr>
        <p:blipFill>
          <a:blip r:embed="rId3"/>
          <a:stretch>
            <a:fillRect/>
          </a:stretch>
        </p:blipFill>
        <p:spPr>
          <a:xfrm>
            <a:off x="0" y="2653961"/>
            <a:ext cx="9175935" cy="328611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6/7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11</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r>
              <a:rPr lang="zh-CN" altLang="en-US" sz="2400" dirty="0"/>
              <a:t>对图像中的人和物体进行建模</a:t>
            </a:r>
            <a:endParaRPr lang="en-US" altLang="zh-CN" sz="2400" dirty="0"/>
          </a:p>
          <a:p>
            <a:pPr marL="0" indent="0" eaLnBrk="1" hangingPunct="1">
              <a:buNone/>
            </a:pPr>
            <a:r>
              <a:rPr lang="zh-CN" altLang="en-US" sz="2400" b="0" dirty="0" smtClean="0"/>
              <a:t>介绍</a:t>
            </a:r>
            <a:r>
              <a:rPr lang="zh-CN" altLang="en-US" sz="2400" b="0" dirty="0"/>
              <a:t>了</a:t>
            </a:r>
            <a:r>
              <a:rPr lang="en-US" altLang="zh-CN" sz="2400" b="0" dirty="0"/>
              <a:t>SCAPE</a:t>
            </a:r>
            <a:r>
              <a:rPr lang="zh-CN" altLang="en-US" sz="2400" b="0" dirty="0" smtClean="0"/>
              <a:t>方法</a:t>
            </a:r>
            <a:r>
              <a:rPr lang="en-US" altLang="zh-CN" sz="2400" b="0" dirty="0" smtClean="0"/>
              <a:t>,</a:t>
            </a:r>
            <a:r>
              <a:rPr lang="zh-CN" altLang="en-US" sz="2400" b="0" dirty="0" smtClean="0"/>
              <a:t>一</a:t>
            </a:r>
            <a:r>
              <a:rPr lang="zh-CN" altLang="en-US" sz="2400" b="0" dirty="0"/>
              <a:t>种数据驱动的方法，用于构建跨越主体形状和姿势变化的人体形状模型</a:t>
            </a:r>
            <a:r>
              <a:rPr lang="zh-CN" altLang="en-US" sz="2400" b="0" dirty="0" smtClean="0"/>
              <a:t>。</a:t>
            </a:r>
          </a:p>
        </p:txBody>
      </p:sp>
      <p:sp>
        <p:nvSpPr>
          <p:cNvPr id="5" name="文本框 4"/>
          <p:cNvSpPr txBox="1"/>
          <p:nvPr/>
        </p:nvSpPr>
        <p:spPr>
          <a:xfrm>
            <a:off x="1483588" y="6062665"/>
            <a:ext cx="7660412" cy="338554"/>
          </a:xfrm>
          <a:prstGeom prst="rect">
            <a:avLst/>
          </a:prstGeom>
          <a:noFill/>
        </p:spPr>
        <p:txBody>
          <a:bodyPr wrap="square" rtlCol="0">
            <a:spAutoFit/>
          </a:bodyPr>
          <a:lstStyle/>
          <a:p>
            <a:pPr algn="r"/>
            <a:r>
              <a:rPr lang="en-US" altLang="zh-CN" sz="1600" b="1" dirty="0"/>
              <a:t>SCAPE: Shape Completion and Animation of People, SIGGRAPH, 2005</a:t>
            </a:r>
          </a:p>
        </p:txBody>
      </p:sp>
      <p:pic>
        <p:nvPicPr>
          <p:cNvPr id="4" name="图片 3"/>
          <p:cNvPicPr>
            <a:picLocks noChangeAspect="1"/>
          </p:cNvPicPr>
          <p:nvPr/>
        </p:nvPicPr>
        <p:blipFill>
          <a:blip r:embed="rId3"/>
          <a:stretch>
            <a:fillRect/>
          </a:stretch>
        </p:blipFill>
        <p:spPr>
          <a:xfrm>
            <a:off x="941820" y="2378132"/>
            <a:ext cx="6532406" cy="368453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7/7</a:t>
            </a:r>
            <a:r>
              <a:rPr lang="zh-CN" altLang="en-US" sz="3200" dirty="0" smtClean="0"/>
              <a:t>）</a:t>
            </a:r>
            <a:endParaRPr lang="zh-CN" altLang="en-US" sz="3200" dirty="0"/>
          </a:p>
        </p:txBody>
      </p:sp>
      <p:sp>
        <p:nvSpPr>
          <p:cNvPr id="22531"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550C44E-5AF0-4760-9F97-2FB622048C43}" type="slidenum">
              <a:rPr lang="en-US" altLang="zh-CN" sz="1800">
                <a:ea typeface="宋体" panose="02010600030101010101" pitchFamily="2" charset="-122"/>
              </a:rPr>
              <a:t>12</a:t>
            </a:fld>
            <a:endParaRPr lang="en-US" altLang="zh-CN" sz="1800">
              <a:ea typeface="宋体" panose="02010600030101010101" pitchFamily="2" charset="-122"/>
            </a:endParaRPr>
          </a:p>
        </p:txBody>
      </p:sp>
      <p:sp>
        <p:nvSpPr>
          <p:cNvPr id="5" name="文本框 5"/>
          <p:cNvSpPr txBox="1"/>
          <p:nvPr/>
        </p:nvSpPr>
        <p:spPr>
          <a:xfrm>
            <a:off x="-41828" y="6124711"/>
            <a:ext cx="9185828" cy="307777"/>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r>
              <a:rPr lang="en-US" altLang="zh-CN" sz="1400" b="1" dirty="0"/>
              <a:t>Joint </a:t>
            </a:r>
            <a:r>
              <a:rPr lang="en-US" altLang="zh-CN" sz="1400" b="1" dirty="0" err="1"/>
              <a:t>Embeddings</a:t>
            </a:r>
            <a:r>
              <a:rPr lang="en-US" altLang="zh-CN" sz="1400" b="1" dirty="0"/>
              <a:t> of Shapes and Images via CNN Image Purification</a:t>
            </a:r>
            <a:r>
              <a:rPr lang="en-US" altLang="zh-CN" sz="1400" b="1" dirty="0" smtClean="0"/>
              <a:t>,</a:t>
            </a:r>
            <a:r>
              <a:rPr lang="fr-FR" altLang="zh-CN" sz="1400" b="1" dirty="0"/>
              <a:t> Acm Transactions on Graphics, 2015</a:t>
            </a:r>
            <a:r>
              <a:rPr lang="en-US" altLang="zh-CN" sz="1400" b="1" dirty="0" smtClean="0"/>
              <a:t> </a:t>
            </a:r>
            <a:endParaRPr lang="en-US" altLang="zh-CN" sz="1400" b="1" dirty="0"/>
          </a:p>
        </p:txBody>
      </p:sp>
      <p:pic>
        <p:nvPicPr>
          <p:cNvPr id="4" name="图片 3"/>
          <p:cNvPicPr>
            <a:picLocks noChangeAspect="1"/>
          </p:cNvPicPr>
          <p:nvPr/>
        </p:nvPicPr>
        <p:blipFill>
          <a:blip r:embed="rId3"/>
          <a:stretch>
            <a:fillRect/>
          </a:stretch>
        </p:blipFill>
        <p:spPr>
          <a:xfrm>
            <a:off x="241300" y="2325221"/>
            <a:ext cx="8383589" cy="3544061"/>
          </a:xfrm>
          <a:prstGeom prst="rect">
            <a:avLst/>
          </a:prstGeom>
        </p:spPr>
      </p:pic>
      <p:sp>
        <p:nvSpPr>
          <p:cNvPr id="9" name="内容占位符 2"/>
          <p:cNvSpPr txBox="1"/>
          <p:nvPr/>
        </p:nvSpPr>
        <p:spPr bwMode="auto">
          <a:xfrm>
            <a:off x="-8843" y="1087440"/>
            <a:ext cx="9203514" cy="123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400" dirty="0"/>
              <a:t>对图像中的人和物体进行建模</a:t>
            </a:r>
            <a:endParaRPr lang="en-US" altLang="zh-CN" sz="2400" dirty="0"/>
          </a:p>
          <a:p>
            <a:pPr marL="0" indent="0" eaLnBrk="1" hangingPunct="1">
              <a:buNone/>
            </a:pPr>
            <a:r>
              <a:rPr lang="zh-CN" altLang="en-US" sz="2400" b="0" kern="0" dirty="0" smtClean="0"/>
              <a:t>文章提出</a:t>
            </a:r>
            <a:r>
              <a:rPr lang="zh-CN" altLang="en-US" sz="2400" b="0" kern="0" dirty="0"/>
              <a:t>了一</a:t>
            </a:r>
            <a:r>
              <a:rPr lang="zh-CN" altLang="en-US" sz="2400" b="0" kern="0" dirty="0" smtClean="0"/>
              <a:t>个关于</a:t>
            </a:r>
            <a:r>
              <a:rPr lang="en-US" altLang="zh-CN" sz="2400" b="0" kern="0" dirty="0" smtClean="0"/>
              <a:t>3D</a:t>
            </a:r>
            <a:r>
              <a:rPr lang="zh-CN" altLang="en-US" sz="2400" b="0" kern="0" dirty="0" smtClean="0"/>
              <a:t>形状的联合</a:t>
            </a:r>
            <a:r>
              <a:rPr lang="zh-CN" altLang="en-US" sz="2400" b="0" kern="0" dirty="0"/>
              <a:t>嵌入空间</a:t>
            </a:r>
            <a:r>
              <a:rPr lang="zh-CN" altLang="en-US" sz="2400" b="0" kern="0" dirty="0" smtClean="0"/>
              <a:t>的，</a:t>
            </a:r>
            <a:r>
              <a:rPr lang="zh-CN" altLang="en-US" sz="2400" b="0" kern="0" dirty="0"/>
              <a:t>其中嵌入实体之间的距离反映了基础对象之间的相似性</a:t>
            </a:r>
            <a:r>
              <a:rPr lang="zh-CN" altLang="en-US" sz="2400" b="0" kern="0" dirty="0" smtClean="0"/>
              <a:t>。</a:t>
            </a:r>
            <a:endParaRPr lang="zh-CN" altLang="en-US" sz="2400" b="0" kern="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endParaRPr lang="zh-CN" altLang="en-US" sz="3200" dirty="0"/>
          </a:p>
        </p:txBody>
      </p:sp>
      <p:sp>
        <p:nvSpPr>
          <p:cNvPr id="22531"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550C44E-5AF0-4760-9F97-2FB622048C43}" type="slidenum">
              <a:rPr lang="en-US" altLang="zh-CN" sz="1800">
                <a:ea typeface="宋体" panose="02010600030101010101" pitchFamily="2" charset="-122"/>
              </a:rPr>
              <a:t>13</a:t>
            </a:fld>
            <a:endParaRPr lang="en-US" altLang="zh-CN" sz="1800">
              <a:ea typeface="宋体" panose="02010600030101010101" pitchFamily="2" charset="-122"/>
            </a:endParaRPr>
          </a:p>
        </p:txBody>
      </p:sp>
      <p:sp>
        <p:nvSpPr>
          <p:cNvPr id="22532" name="内容占位符 2"/>
          <p:cNvSpPr>
            <a:spLocks noGrp="1"/>
          </p:cNvSpPr>
          <p:nvPr>
            <p:ph idx="1"/>
          </p:nvPr>
        </p:nvSpPr>
        <p:spPr>
          <a:xfrm>
            <a:off x="-10627" y="1106421"/>
            <a:ext cx="9137165" cy="5272608"/>
          </a:xfrm>
        </p:spPr>
        <p:txBody>
          <a:bodyPr/>
          <a:lstStyle/>
          <a:p>
            <a:pPr eaLnBrk="1" hangingPunct="1"/>
            <a:r>
              <a:rPr lang="zh-CN" altLang="en-US" sz="2400" dirty="0" smtClean="0"/>
              <a:t>问题分析</a:t>
            </a:r>
            <a:endParaRPr lang="en-US" altLang="zh-CN" sz="2400" b="0" dirty="0" smtClean="0">
              <a:solidFill>
                <a:schemeClr val="tx1"/>
              </a:solidFill>
            </a:endParaRPr>
          </a:p>
          <a:p>
            <a:pPr eaLnBrk="1" hangingPunct="1">
              <a:buFont typeface="Arial" panose="020B0604020202020204" pitchFamily="34" charset="0"/>
              <a:buChar char="•"/>
            </a:pPr>
            <a:r>
              <a:rPr lang="zh-CN" altLang="en-US" sz="2400" b="0" dirty="0" smtClean="0"/>
              <a:t>如何在三维空间体现</a:t>
            </a:r>
            <a:r>
              <a:rPr lang="en-US" altLang="zh-CN" sz="2400" b="0" dirty="0" smtClean="0"/>
              <a:t>affordance</a:t>
            </a:r>
            <a:r>
              <a:rPr lang="zh-CN" altLang="en-US" sz="2400" b="0" dirty="0" smtClean="0"/>
              <a:t>？</a:t>
            </a:r>
            <a:endParaRPr lang="en-US" altLang="zh-CN" sz="2400" b="0" dirty="0" smtClean="0"/>
          </a:p>
          <a:p>
            <a:pPr eaLnBrk="1" hangingPunct="1">
              <a:buFont typeface="Arial" panose="020B0604020202020204" pitchFamily="34" charset="0"/>
              <a:buChar char="•"/>
            </a:pPr>
            <a:r>
              <a:rPr lang="zh-CN" altLang="en-US" sz="2400" b="0" dirty="0" smtClean="0"/>
              <a:t>如何</a:t>
            </a:r>
            <a:r>
              <a:rPr lang="zh-CN" altLang="en-US" sz="2400" b="0" dirty="0"/>
              <a:t>研究</a:t>
            </a:r>
            <a:r>
              <a:rPr lang="zh-CN" altLang="en-US" sz="2400" b="0" dirty="0" smtClean="0"/>
              <a:t>人和物体的三维接触点？</a:t>
            </a:r>
            <a:endParaRPr lang="en-US" altLang="zh-CN" sz="2400" b="0" dirty="0" smtClean="0"/>
          </a:p>
          <a:p>
            <a:pPr eaLnBrk="1" hangingPunct="1">
              <a:buFont typeface="Arial" panose="020B0604020202020204" pitchFamily="34" charset="0"/>
              <a:buChar char="•"/>
            </a:pPr>
            <a:r>
              <a:rPr lang="zh-CN" altLang="en-US" sz="2400" b="0" dirty="0" smtClean="0"/>
              <a:t>如何为研究</a:t>
            </a:r>
            <a:r>
              <a:rPr lang="en-US" altLang="zh-CN" sz="2400" b="0" dirty="0" smtClean="0"/>
              <a:t>affordance</a:t>
            </a:r>
            <a:r>
              <a:rPr lang="zh-CN" altLang="en-US" sz="2400" b="0" dirty="0" smtClean="0"/>
              <a:t>提供数据？</a:t>
            </a:r>
            <a:endParaRPr lang="en-US" altLang="zh-CN" sz="2400" b="0" dirty="0" smtClean="0"/>
          </a:p>
          <a:p>
            <a:pPr eaLnBrk="1" hangingPunct="1">
              <a:buFont typeface="Arial" panose="020B0604020202020204" pitchFamily="34" charset="0"/>
              <a:buChar char="•"/>
            </a:pPr>
            <a:endParaRPr lang="en-US" altLang="zh-CN" sz="2400" b="0" dirty="0"/>
          </a:p>
          <a:p>
            <a:pPr eaLnBrk="1" hangingPunct="1">
              <a:buFont typeface="Arial" panose="020B0604020202020204" pitchFamily="34" charset="0"/>
              <a:buChar char="•"/>
            </a:pPr>
            <a:endParaRPr lang="en-US" altLang="zh-CN" sz="2400" b="0" dirty="0" smtClean="0"/>
          </a:p>
          <a:p>
            <a:pPr eaLnBrk="1" hangingPunct="1">
              <a:buFont typeface="Arial" panose="020B0604020202020204" pitchFamily="34" charset="0"/>
              <a:buChar char="•"/>
            </a:pPr>
            <a:r>
              <a:rPr lang="zh-CN" altLang="en-US" sz="2400" b="0" dirty="0" smtClean="0"/>
              <a:t>可以利用大量图像资源研究</a:t>
            </a:r>
            <a:r>
              <a:rPr lang="en-US" altLang="zh-CN" sz="2400" b="0" dirty="0" smtClean="0"/>
              <a:t>affordance</a:t>
            </a:r>
            <a:endParaRPr lang="en-US" altLang="zh-CN" sz="2400" b="0" dirty="0" smtClean="0">
              <a:solidFill>
                <a:schemeClr val="tx1"/>
              </a:solidFill>
            </a:endParaRPr>
          </a:p>
          <a:p>
            <a:pPr marL="0" indent="0" eaLnBrk="1" hangingPunct="1">
              <a:buNone/>
            </a:pPr>
            <a:endParaRPr lang="en-US" altLang="zh-CN" sz="24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sz="3200" dirty="0" smtClean="0"/>
              <a:t>汇报提纲</a:t>
            </a:r>
            <a:endParaRPr lang="zh-CN" altLang="en-US" sz="3200" dirty="0"/>
          </a:p>
        </p:txBody>
      </p:sp>
      <p:sp>
        <p:nvSpPr>
          <p:cNvPr id="2867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E42393D-782B-498C-99AE-F62D3D17C593}" type="slidenum">
              <a:rPr lang="en-US" altLang="zh-CN" sz="1800">
                <a:ea typeface="宋体" panose="02010600030101010101" pitchFamily="2" charset="-122"/>
              </a:rPr>
              <a:t>14</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五、工作计划和参考文献</a:t>
            </a:r>
            <a:r>
              <a:rPr lang="zh-CN" altLang="en-US" sz="2800" b="1" dirty="0">
                <a:latin typeface="华文中宋" panose="02010600040101010101" pitchFamily="2" charset="-122"/>
              </a:rPr>
              <a:t> </a:t>
            </a:r>
            <a:endParaRPr lang="en-US" altLang="zh-CN" sz="2800" b="1" dirty="0">
              <a:latin typeface="华文中宋" panose="02010600040101010101" pitchFamily="2" charset="-122"/>
            </a:endParaRPr>
          </a:p>
        </p:txBody>
      </p:sp>
      <p:cxnSp>
        <p:nvCxnSpPr>
          <p:cNvPr id="11" name="直接连接符 10"/>
          <p:cNvCxnSpPr/>
          <p:nvPr/>
        </p:nvCxnSpPr>
        <p:spPr>
          <a:xfrm>
            <a:off x="2527300" y="4005263"/>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工作目标与工作内容（</a:t>
            </a:r>
            <a:r>
              <a:rPr lang="en-US" altLang="zh-CN" sz="3200" dirty="0" smtClean="0"/>
              <a:t>1/4</a:t>
            </a:r>
            <a:r>
              <a:rPr lang="zh-CN" altLang="en-US" sz="3200" dirty="0" smtClean="0"/>
              <a:t>）</a:t>
            </a:r>
            <a:endParaRPr lang="zh-CN" altLang="en-US" sz="3200" dirty="0"/>
          </a:p>
        </p:txBody>
      </p:sp>
      <p:sp>
        <p:nvSpPr>
          <p:cNvPr id="31747" name="内容占位符 2"/>
          <p:cNvSpPr>
            <a:spLocks noGrp="1"/>
          </p:cNvSpPr>
          <p:nvPr>
            <p:ph idx="1"/>
          </p:nvPr>
        </p:nvSpPr>
        <p:spPr>
          <a:xfrm>
            <a:off x="241300" y="1255712"/>
            <a:ext cx="8626475" cy="3864928"/>
          </a:xfrm>
        </p:spPr>
        <p:txBody>
          <a:bodyPr/>
          <a:lstStyle/>
          <a:p>
            <a:pPr eaLnBrk="1" hangingPunct="1"/>
            <a:r>
              <a:rPr lang="zh-CN" altLang="en-US" sz="2400" dirty="0" smtClean="0"/>
              <a:t>工作目标</a:t>
            </a:r>
            <a:endParaRPr lang="en-US" altLang="zh-CN" sz="2400" dirty="0" smtClean="0"/>
          </a:p>
          <a:p>
            <a:pPr lvl="1" eaLnBrk="1" hangingPunct="1"/>
            <a:r>
              <a:rPr lang="zh-CN" altLang="en-US" sz="2400" b="0" dirty="0" smtClean="0">
                <a:solidFill>
                  <a:schemeClr val="tx1"/>
                </a:solidFill>
              </a:rPr>
              <a:t>设计并实现一个标注工具，输入一个人体与对象交互的三维场景（或图像场景），能够计算和标注出人体与对象的接触点（</a:t>
            </a:r>
            <a:r>
              <a:rPr lang="zh-CN" altLang="en-US" sz="2400" b="0" dirty="0">
                <a:solidFill>
                  <a:schemeClr val="tx1"/>
                </a:solidFill>
              </a:rPr>
              <a:t>二维</a:t>
            </a:r>
            <a:r>
              <a:rPr lang="zh-CN" altLang="en-US" sz="2400" b="0" dirty="0" smtClean="0">
                <a:solidFill>
                  <a:schemeClr val="tx1"/>
                </a:solidFill>
              </a:rPr>
              <a:t>接触点、三维接触点）。</a:t>
            </a:r>
            <a:endParaRPr lang="en-US" altLang="zh-CN" sz="2400" b="0" dirty="0" smtClean="0">
              <a:solidFill>
                <a:schemeClr val="tx1"/>
              </a:solidFill>
            </a:endParaRPr>
          </a:p>
          <a:p>
            <a:pPr lvl="1" eaLnBrk="1" hangingPunct="1"/>
            <a:endParaRPr lang="en-US" altLang="zh-CN" sz="2400" b="0" dirty="0">
              <a:solidFill>
                <a:schemeClr val="tx1"/>
              </a:solidFill>
            </a:endParaRPr>
          </a:p>
          <a:p>
            <a:pPr marL="342900" lvl="1" indent="0" eaLnBrk="1" hangingPunct="1">
              <a:buNone/>
            </a:pPr>
            <a:endParaRPr lang="en-US" altLang="zh-CN" sz="2400" b="0" dirty="0" smtClean="0">
              <a:solidFill>
                <a:schemeClr val="tx1"/>
              </a:solidFill>
            </a:endParaRPr>
          </a:p>
          <a:p>
            <a:pPr eaLnBrk="1" hangingPunct="1"/>
            <a:r>
              <a:rPr lang="zh-CN" altLang="en-US" sz="2400" dirty="0" smtClean="0"/>
              <a:t>工作内容</a:t>
            </a:r>
            <a:endParaRPr lang="en-US" altLang="zh-CN" sz="2400" dirty="0" smtClean="0"/>
          </a:p>
          <a:p>
            <a:pPr lvl="1" eaLnBrk="1" hangingPunct="1"/>
            <a:r>
              <a:rPr lang="zh-CN" altLang="en-US" sz="2000" b="0" dirty="0" smtClean="0">
                <a:solidFill>
                  <a:schemeClr val="tx1"/>
                </a:solidFill>
              </a:rPr>
              <a:t>工作内容一：人体与对象三维交互场景接触点自动粗略解析；</a:t>
            </a:r>
            <a:endParaRPr lang="zh-CN" altLang="en-US" sz="2000" b="0" dirty="0">
              <a:solidFill>
                <a:schemeClr val="tx1"/>
              </a:solidFill>
            </a:endParaRPr>
          </a:p>
          <a:p>
            <a:pPr lvl="1" eaLnBrk="1" hangingPunct="1"/>
            <a:r>
              <a:rPr lang="zh-CN" altLang="en-US" sz="2000" b="0" dirty="0" smtClean="0">
                <a:solidFill>
                  <a:schemeClr val="tx1"/>
                </a:solidFill>
              </a:rPr>
              <a:t>工作内容二</a:t>
            </a:r>
            <a:r>
              <a:rPr lang="zh-CN" altLang="en-US" sz="2000" b="0" dirty="0">
                <a:solidFill>
                  <a:schemeClr val="tx1"/>
                </a:solidFill>
              </a:rPr>
              <a:t>：人体与对象三维交互场景</a:t>
            </a:r>
            <a:r>
              <a:rPr lang="zh-CN" altLang="en-US" sz="2000" b="0" dirty="0" smtClean="0">
                <a:solidFill>
                  <a:schemeClr val="tx1"/>
                </a:solidFill>
              </a:rPr>
              <a:t>接触点手动标注编辑；</a:t>
            </a:r>
            <a:endParaRPr lang="zh-CN" altLang="en-US" sz="2000" b="0" dirty="0">
              <a:solidFill>
                <a:schemeClr val="tx1"/>
              </a:solidFill>
            </a:endParaRPr>
          </a:p>
          <a:p>
            <a:pPr lvl="1" eaLnBrk="1" hangingPunct="1"/>
            <a:r>
              <a:rPr lang="zh-CN" altLang="en-US" sz="2000" b="0" dirty="0" smtClean="0">
                <a:solidFill>
                  <a:schemeClr val="tx1"/>
                </a:solidFill>
              </a:rPr>
              <a:t>工作内容三：基于单幅图像的人体与对象交互接触点标注。</a:t>
            </a:r>
            <a:endParaRPr lang="zh-CN" altLang="en-US" sz="2000" b="0" dirty="0">
              <a:solidFill>
                <a:schemeClr val="tx1"/>
              </a:solidFill>
            </a:endParaRPr>
          </a:p>
          <a:p>
            <a:pPr marL="0" indent="0" eaLnBrk="1" hangingPunct="1">
              <a:buNone/>
            </a:pPr>
            <a:endParaRPr lang="en-US" altLang="zh-CN" sz="2400" dirty="0"/>
          </a:p>
        </p:txBody>
      </p:sp>
      <p:sp>
        <p:nvSpPr>
          <p:cNvPr id="3174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C854746-E3B8-4A0E-95EE-19E251592DC2}" type="slidenum">
              <a:rPr lang="en-US" altLang="zh-CN" sz="1800">
                <a:ea typeface="宋体" panose="02010600030101010101" pitchFamily="2" charset="-122"/>
              </a:rPr>
              <a:t>15</a:t>
            </a:fld>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三、研究目标与研究内容（</a:t>
            </a:r>
            <a:r>
              <a:rPr lang="en-US" altLang="zh-CN" sz="3200" dirty="0" smtClean="0"/>
              <a:t>2/4</a:t>
            </a:r>
            <a:r>
              <a:rPr lang="zh-CN" altLang="en-US" sz="3200" dirty="0" smtClean="0"/>
              <a:t>）</a:t>
            </a:r>
            <a:endParaRPr lang="zh-CN" altLang="en-US" sz="3200" dirty="0"/>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16</a:t>
            </a:fld>
            <a:endParaRPr lang="en-US" altLang="zh-CN" sz="1800">
              <a:ea typeface="宋体" panose="02010600030101010101" pitchFamily="2" charset="-122"/>
            </a:endParaRPr>
          </a:p>
        </p:txBody>
      </p:sp>
      <p:sp>
        <p:nvSpPr>
          <p:cNvPr id="13" name="内容占位符 2"/>
          <p:cNvSpPr>
            <a:spLocks noGrp="1"/>
          </p:cNvSpPr>
          <p:nvPr>
            <p:ph idx="1"/>
          </p:nvPr>
        </p:nvSpPr>
        <p:spPr>
          <a:xfrm>
            <a:off x="261396" y="1104992"/>
            <a:ext cx="8626475" cy="1326709"/>
          </a:xfrm>
        </p:spPr>
        <p:txBody>
          <a:bodyPr/>
          <a:lstStyle/>
          <a:p>
            <a:pPr eaLnBrk="1" hangingPunct="1"/>
            <a:r>
              <a:rPr lang="zh-CN" altLang="en-US" sz="2400" dirty="0" smtClean="0"/>
              <a:t>研究内容</a:t>
            </a:r>
            <a:r>
              <a:rPr lang="zh-CN" altLang="en-US" sz="2400" dirty="0"/>
              <a:t>一：人体与对象三维交互场景接触点自动粗略</a:t>
            </a:r>
            <a:r>
              <a:rPr lang="zh-CN" altLang="en-US" sz="2400" dirty="0" smtClean="0"/>
              <a:t>解析</a:t>
            </a:r>
            <a:endParaRPr lang="en-US" altLang="zh-CN" sz="2400" dirty="0" smtClean="0">
              <a:solidFill>
                <a:schemeClr val="tx1"/>
              </a:solidFill>
            </a:endParaRPr>
          </a:p>
          <a:p>
            <a:pPr lvl="1" eaLnBrk="1" hangingPunct="1"/>
            <a:r>
              <a:rPr lang="zh-CN" altLang="en-US" sz="2400" b="0" dirty="0" smtClean="0">
                <a:solidFill>
                  <a:schemeClr val="tx1"/>
                </a:solidFill>
              </a:rPr>
              <a:t>输入一个人和物体交互的三维场景文件</a:t>
            </a:r>
            <a:endParaRPr lang="en-US" altLang="zh-CN" sz="2400" b="0" dirty="0" smtClean="0">
              <a:solidFill>
                <a:schemeClr val="tx1"/>
              </a:solidFill>
            </a:endParaRPr>
          </a:p>
          <a:p>
            <a:pPr lvl="1" eaLnBrk="1" hangingPunct="1"/>
            <a:r>
              <a:rPr lang="zh-CN" altLang="en-US" sz="2400" b="0" dirty="0" smtClean="0">
                <a:solidFill>
                  <a:schemeClr val="tx1"/>
                </a:solidFill>
              </a:rPr>
              <a:t>通过特定算法计算人和物体接触点</a:t>
            </a:r>
            <a:endParaRPr lang="en-US" altLang="zh-CN" sz="2400" b="0" dirty="0" smtClean="0">
              <a:solidFill>
                <a:schemeClr val="tx1"/>
              </a:solidFill>
            </a:endParaRPr>
          </a:p>
          <a:p>
            <a:pPr lvl="1" eaLnBrk="1" hangingPunct="1"/>
            <a:r>
              <a:rPr lang="zh-CN" altLang="en-US" sz="2400" b="0" dirty="0" smtClean="0">
                <a:solidFill>
                  <a:schemeClr val="tx1"/>
                </a:solidFill>
              </a:rPr>
              <a:t>输出人和物体的接触点信息（用球、长方体等形状表示）</a:t>
            </a:r>
            <a:endParaRPr lang="en-US" altLang="zh-CN" sz="2400" b="0" dirty="0" smtClean="0">
              <a:solidFill>
                <a:schemeClr val="tx1"/>
              </a:solidFill>
            </a:endParaRPr>
          </a:p>
        </p:txBody>
      </p:sp>
      <p:sp>
        <p:nvSpPr>
          <p:cNvPr id="18" name="文本框 4"/>
          <p:cNvSpPr txBox="1"/>
          <p:nvPr/>
        </p:nvSpPr>
        <p:spPr>
          <a:xfrm>
            <a:off x="3165667" y="3459800"/>
            <a:ext cx="2827304" cy="830997"/>
          </a:xfrm>
          <a:prstGeom prst="rect">
            <a:avLst/>
          </a:prstGeom>
          <a:solidFill>
            <a:schemeClr val="bg1"/>
          </a:solidFill>
        </p:spPr>
        <p:txBody>
          <a:bodyPr wrap="square" rtlCol="0">
            <a:spAutoFit/>
          </a:bodyPr>
          <a:lstStyle/>
          <a:p>
            <a:r>
              <a:rPr lang="zh-CN" altLang="en-US" sz="2400" dirty="0" smtClean="0">
                <a:latin typeface="+mn-lt"/>
                <a:ea typeface="+mn-ea"/>
              </a:rPr>
              <a:t>通过特定算法自动标注接触点</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451" y="3118852"/>
            <a:ext cx="17335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C:\Users\acer-pc\Deskto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78" y="3313775"/>
            <a:ext cx="1996666" cy="226762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肘形连接符 3"/>
          <p:cNvCxnSpPr>
            <a:stCxn id="10" idx="3"/>
            <a:endCxn id="1029" idx="1"/>
          </p:cNvCxnSpPr>
          <p:nvPr/>
        </p:nvCxnSpPr>
        <p:spPr bwMode="auto">
          <a:xfrm>
            <a:off x="3042744" y="4447589"/>
            <a:ext cx="3204707" cy="1"/>
          </a:xfrm>
          <a:prstGeom prst="bentConnector3">
            <a:avLst/>
          </a:prstGeom>
          <a:solidFill>
            <a:schemeClr val="accent1"/>
          </a:solidFill>
          <a:ln w="9525" cap="flat" cmpd="sng" algn="ctr">
            <a:solidFill>
              <a:schemeClr val="tx1"/>
            </a:solidFill>
            <a:prstDash val="solid"/>
            <a:round/>
            <a:headEnd type="none" w="med" len="med"/>
            <a:tailEnd type="arrow"/>
          </a:ln>
        </p:spPr>
      </p:cxnSp>
      <p:sp>
        <p:nvSpPr>
          <p:cNvPr id="15" name="文本框 4"/>
          <p:cNvSpPr txBox="1"/>
          <p:nvPr/>
        </p:nvSpPr>
        <p:spPr>
          <a:xfrm>
            <a:off x="923155" y="5762867"/>
            <a:ext cx="2242511" cy="400110"/>
          </a:xfrm>
          <a:prstGeom prst="rect">
            <a:avLst/>
          </a:prstGeom>
          <a:solidFill>
            <a:schemeClr val="bg1"/>
          </a:solidFill>
        </p:spPr>
        <p:txBody>
          <a:bodyPr wrap="square" rtlCol="0">
            <a:spAutoFit/>
          </a:bodyPr>
          <a:lstStyle/>
          <a:p>
            <a:r>
              <a:rPr lang="zh-CN" altLang="en-US" sz="2000" b="1" dirty="0" smtClean="0">
                <a:latin typeface="+mn-lt"/>
                <a:ea typeface="+mn-ea"/>
              </a:rPr>
              <a:t>输入三维场景</a:t>
            </a:r>
          </a:p>
        </p:txBody>
      </p:sp>
      <p:sp>
        <p:nvSpPr>
          <p:cNvPr id="16" name="文本框 4"/>
          <p:cNvSpPr txBox="1"/>
          <p:nvPr/>
        </p:nvSpPr>
        <p:spPr>
          <a:xfrm>
            <a:off x="5992970" y="5793059"/>
            <a:ext cx="2242511" cy="400110"/>
          </a:xfrm>
          <a:prstGeom prst="rect">
            <a:avLst/>
          </a:prstGeom>
          <a:solidFill>
            <a:schemeClr val="bg1"/>
          </a:solidFill>
        </p:spPr>
        <p:txBody>
          <a:bodyPr wrap="square" rtlCol="0">
            <a:spAutoFit/>
          </a:bodyPr>
          <a:lstStyle/>
          <a:p>
            <a:r>
              <a:rPr lang="zh-CN" altLang="en-US" sz="2000" b="1" dirty="0" smtClean="0">
                <a:latin typeface="+mn-lt"/>
                <a:ea typeface="+mn-ea"/>
              </a:rPr>
              <a:t>输出接触点信息</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三、研究目标与研究内容（</a:t>
            </a:r>
            <a:r>
              <a:rPr lang="en-US" altLang="zh-CN" sz="3200" dirty="0"/>
              <a:t>3</a:t>
            </a:r>
            <a:r>
              <a:rPr lang="en-US" altLang="zh-CN" sz="3200" dirty="0" smtClean="0"/>
              <a:t>/4</a:t>
            </a:r>
            <a:r>
              <a:rPr lang="zh-CN" altLang="en-US" sz="3200" dirty="0" smtClean="0"/>
              <a:t>）</a:t>
            </a:r>
            <a:endParaRPr lang="zh-CN" altLang="en-US" sz="3200" dirty="0"/>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17</a:t>
            </a:fld>
            <a:endParaRPr lang="en-US" altLang="zh-CN" sz="1800">
              <a:ea typeface="宋体" panose="02010600030101010101" pitchFamily="2" charset="-122"/>
            </a:endParaRPr>
          </a:p>
        </p:txBody>
      </p:sp>
      <p:sp>
        <p:nvSpPr>
          <p:cNvPr id="13" name="内容占位符 2"/>
          <p:cNvSpPr>
            <a:spLocks noGrp="1"/>
          </p:cNvSpPr>
          <p:nvPr>
            <p:ph idx="1"/>
          </p:nvPr>
        </p:nvSpPr>
        <p:spPr>
          <a:xfrm>
            <a:off x="261396" y="1104992"/>
            <a:ext cx="8626475" cy="1326709"/>
          </a:xfrm>
        </p:spPr>
        <p:txBody>
          <a:bodyPr/>
          <a:lstStyle/>
          <a:p>
            <a:pPr eaLnBrk="1" hangingPunct="1"/>
            <a:r>
              <a:rPr lang="zh-CN" altLang="en-US" sz="2400" dirty="0" smtClean="0"/>
              <a:t>研究内容</a:t>
            </a:r>
            <a:r>
              <a:rPr lang="zh-CN" altLang="en-US" sz="2400" dirty="0"/>
              <a:t>二：人体与对象三维交互场景接触点手动标注</a:t>
            </a:r>
            <a:r>
              <a:rPr lang="zh-CN" altLang="en-US" sz="2400" dirty="0" smtClean="0"/>
              <a:t>编辑</a:t>
            </a:r>
            <a:endParaRPr lang="en-US" altLang="zh-CN" sz="2400" dirty="0" smtClean="0">
              <a:solidFill>
                <a:schemeClr val="tx1"/>
              </a:solidFill>
            </a:endParaRPr>
          </a:p>
          <a:p>
            <a:pPr lvl="1" eaLnBrk="1" hangingPunct="1"/>
            <a:r>
              <a:rPr lang="zh-CN" altLang="en-US" sz="2400" b="0" dirty="0">
                <a:solidFill>
                  <a:schemeClr val="tx1"/>
                </a:solidFill>
              </a:rPr>
              <a:t>使用</a:t>
            </a:r>
            <a:r>
              <a:rPr lang="zh-CN" altLang="en-US" sz="2400" b="0" dirty="0" smtClean="0">
                <a:solidFill>
                  <a:schemeClr val="tx1"/>
                </a:solidFill>
              </a:rPr>
              <a:t>者能够在粗略求得的接触点上进行手工调整</a:t>
            </a:r>
            <a:endParaRPr lang="en-US" altLang="zh-CN" sz="2400" b="0" dirty="0" smtClean="0">
              <a:solidFill>
                <a:schemeClr val="tx1"/>
              </a:solidFill>
            </a:endParaRPr>
          </a:p>
          <a:p>
            <a:pPr lvl="1" eaLnBrk="1" hangingPunct="1"/>
            <a:r>
              <a:rPr lang="zh-CN" altLang="en-US" sz="2400" b="0" dirty="0" smtClean="0">
                <a:solidFill>
                  <a:schemeClr val="tx1"/>
                </a:solidFill>
              </a:rPr>
              <a:t>调整接触点位置、大小、形状、数量等信息</a:t>
            </a:r>
            <a:endParaRPr lang="en-US" altLang="zh-CN" sz="2400" b="0" dirty="0" smtClean="0">
              <a:solidFill>
                <a:schemeClr val="tx1"/>
              </a:solidFill>
            </a:endParaRPr>
          </a:p>
        </p:txBody>
      </p:sp>
      <p:cxnSp>
        <p:nvCxnSpPr>
          <p:cNvPr id="19" name="直接箭头连接符 18"/>
          <p:cNvCxnSpPr/>
          <p:nvPr/>
        </p:nvCxnSpPr>
        <p:spPr bwMode="auto">
          <a:xfrm>
            <a:off x="2696283" y="4629869"/>
            <a:ext cx="330363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文本框 4"/>
          <p:cNvSpPr txBox="1"/>
          <p:nvPr/>
        </p:nvSpPr>
        <p:spPr>
          <a:xfrm>
            <a:off x="3055445" y="3486386"/>
            <a:ext cx="2242511" cy="1015663"/>
          </a:xfrm>
          <a:prstGeom prst="rect">
            <a:avLst/>
          </a:prstGeom>
          <a:solidFill>
            <a:schemeClr val="bg1"/>
          </a:solidFill>
        </p:spPr>
        <p:txBody>
          <a:bodyPr wrap="square" rtlCol="0">
            <a:spAutoFit/>
          </a:bodyPr>
          <a:lstStyle/>
          <a:p>
            <a:r>
              <a:rPr lang="zh-CN" altLang="en-US" sz="2000" dirty="0" smtClean="0">
                <a:latin typeface="+mn-lt"/>
                <a:ea typeface="+mn-ea"/>
              </a:rPr>
              <a:t>在自动求解接触点的基础上手动调整接触点</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15" y="3173312"/>
            <a:ext cx="17335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acer-pc\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922" y="3301131"/>
            <a:ext cx="17335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382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三、研究目标与研究内容（</a:t>
            </a:r>
            <a:r>
              <a:rPr lang="en-US" altLang="zh-CN" sz="3200" dirty="0" smtClean="0"/>
              <a:t>4/4</a:t>
            </a:r>
            <a:r>
              <a:rPr lang="zh-CN" altLang="en-US" sz="3200" dirty="0" smtClean="0"/>
              <a:t>）</a:t>
            </a:r>
            <a:endParaRPr lang="zh-CN" altLang="en-US" sz="3200" dirty="0"/>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18</a:t>
            </a:fld>
            <a:endParaRPr lang="en-US" altLang="zh-CN" sz="1800">
              <a:ea typeface="宋体" panose="02010600030101010101" pitchFamily="2" charset="-122"/>
            </a:endParaRPr>
          </a:p>
        </p:txBody>
      </p:sp>
      <p:sp>
        <p:nvSpPr>
          <p:cNvPr id="13" name="内容占位符 2"/>
          <p:cNvSpPr>
            <a:spLocks noGrp="1"/>
          </p:cNvSpPr>
          <p:nvPr>
            <p:ph idx="1"/>
          </p:nvPr>
        </p:nvSpPr>
        <p:spPr>
          <a:xfrm>
            <a:off x="261396" y="1104992"/>
            <a:ext cx="8626475" cy="1326709"/>
          </a:xfrm>
        </p:spPr>
        <p:txBody>
          <a:bodyPr/>
          <a:lstStyle/>
          <a:p>
            <a:pPr eaLnBrk="1" hangingPunct="1"/>
            <a:r>
              <a:rPr lang="zh-CN" altLang="en-US" sz="2400" dirty="0" smtClean="0"/>
              <a:t>研究内容三</a:t>
            </a:r>
            <a:r>
              <a:rPr lang="zh-CN" altLang="en-US" sz="2400" dirty="0"/>
              <a:t>：基于单幅图像的人体与对象交互接触点标注</a:t>
            </a:r>
            <a:endParaRPr lang="en-US" altLang="zh-CN" sz="2400" dirty="0" smtClean="0"/>
          </a:p>
          <a:p>
            <a:pPr lvl="1" eaLnBrk="1" hangingPunct="1"/>
            <a:r>
              <a:rPr lang="zh-CN" altLang="en-US" sz="2400" b="0" dirty="0" smtClean="0">
                <a:solidFill>
                  <a:schemeClr val="tx1"/>
                </a:solidFill>
              </a:rPr>
              <a:t>根据单幅图像，交互式构建出人体与对象三维交互场景</a:t>
            </a:r>
            <a:endParaRPr lang="en-US" altLang="zh-CN" sz="2400" b="0" dirty="0" smtClean="0">
              <a:solidFill>
                <a:schemeClr val="tx1"/>
              </a:solidFill>
            </a:endParaRPr>
          </a:p>
          <a:p>
            <a:pPr lvl="1" eaLnBrk="1" hangingPunct="1"/>
            <a:r>
              <a:rPr lang="zh-CN" altLang="en-US" sz="2400" b="0" dirty="0" smtClean="0">
                <a:solidFill>
                  <a:schemeClr val="tx1"/>
                </a:solidFill>
              </a:rPr>
              <a:t>集成接触点自动解析、接触点手动标注编辑等功能</a:t>
            </a:r>
            <a:endParaRPr lang="en-US" altLang="zh-CN" sz="2400" b="0" dirty="0" smtClean="0">
              <a:solidFill>
                <a:schemeClr val="tx1"/>
              </a:solidFill>
            </a:endParaRPr>
          </a:p>
          <a:p>
            <a:pPr lvl="1" eaLnBrk="1" hangingPunct="1"/>
            <a:r>
              <a:rPr lang="zh-CN" altLang="en-US" sz="2400" b="0" dirty="0" smtClean="0">
                <a:solidFill>
                  <a:schemeClr val="tx1"/>
                </a:solidFill>
              </a:rPr>
              <a:t>实现三维接触点到输入图像的投影，得到二维接触点</a:t>
            </a:r>
            <a:endParaRPr lang="en-US" altLang="zh-CN" sz="2400" b="0" dirty="0" smtClean="0">
              <a:solidFill>
                <a:schemeClr val="tx1"/>
              </a:solidFill>
            </a:endParaRPr>
          </a:p>
        </p:txBody>
      </p:sp>
      <p:pic>
        <p:nvPicPr>
          <p:cNvPr id="14" name="Picture 2" descr="C:\Users\A\Desktop\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932143"/>
            <a:ext cx="1428890" cy="2145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A\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000" y="4098107"/>
            <a:ext cx="1225752" cy="10971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A\Desktop\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0000" y="2932143"/>
            <a:ext cx="1225752" cy="119062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4"/>
          <p:cNvSpPr txBox="1"/>
          <p:nvPr/>
        </p:nvSpPr>
        <p:spPr>
          <a:xfrm>
            <a:off x="1" y="5241797"/>
            <a:ext cx="1428890" cy="1015663"/>
          </a:xfrm>
          <a:prstGeom prst="rect">
            <a:avLst/>
          </a:prstGeom>
          <a:solidFill>
            <a:schemeClr val="bg1"/>
          </a:solidFill>
        </p:spPr>
        <p:txBody>
          <a:bodyPr wrap="square" rtlCol="0">
            <a:spAutoFit/>
          </a:bodyPr>
          <a:lstStyle/>
          <a:p>
            <a:r>
              <a:rPr lang="zh-CN" altLang="en-US" sz="2000" dirty="0" smtClean="0"/>
              <a:t>获得一张人和物体交互图片</a:t>
            </a:r>
            <a:endParaRPr lang="zh-CN" altLang="en-US" sz="2000" dirty="0" smtClean="0">
              <a:latin typeface="+mn-lt"/>
              <a:ea typeface="+mn-ea"/>
            </a:endParaRPr>
          </a:p>
        </p:txBody>
      </p:sp>
      <p:sp>
        <p:nvSpPr>
          <p:cNvPr id="19" name="文本框 4"/>
          <p:cNvSpPr txBox="1"/>
          <p:nvPr/>
        </p:nvSpPr>
        <p:spPr>
          <a:xfrm>
            <a:off x="2021621" y="5253349"/>
            <a:ext cx="2242511" cy="707886"/>
          </a:xfrm>
          <a:prstGeom prst="rect">
            <a:avLst/>
          </a:prstGeom>
          <a:solidFill>
            <a:schemeClr val="bg1"/>
          </a:solidFill>
        </p:spPr>
        <p:txBody>
          <a:bodyPr wrap="square" rtlCol="0">
            <a:spAutoFit/>
          </a:bodyPr>
          <a:lstStyle/>
          <a:p>
            <a:r>
              <a:rPr lang="zh-CN" altLang="en-US" sz="2000" dirty="0" smtClean="0">
                <a:latin typeface="+mn-lt"/>
                <a:ea typeface="+mn-ea"/>
              </a:rPr>
              <a:t>找到或生成人和物体的三维模型</a:t>
            </a:r>
          </a:p>
        </p:txBody>
      </p:sp>
      <p:pic>
        <p:nvPicPr>
          <p:cNvPr id="20" name="Picture 2" descr="C:\Users\acer-pc\Desktop\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3147" y="3029250"/>
            <a:ext cx="1540172" cy="1950787"/>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4"/>
          <p:cNvSpPr txBox="1"/>
          <p:nvPr/>
        </p:nvSpPr>
        <p:spPr>
          <a:xfrm>
            <a:off x="4604760" y="5241797"/>
            <a:ext cx="2242511" cy="707886"/>
          </a:xfrm>
          <a:prstGeom prst="rect">
            <a:avLst/>
          </a:prstGeom>
          <a:solidFill>
            <a:schemeClr val="bg1"/>
          </a:solidFill>
        </p:spPr>
        <p:txBody>
          <a:bodyPr wrap="square" rtlCol="0">
            <a:spAutoFit/>
          </a:bodyPr>
          <a:lstStyle/>
          <a:p>
            <a:r>
              <a:rPr lang="zh-CN" altLang="en-US" sz="2000" dirty="0" smtClean="0">
                <a:latin typeface="+mn-lt"/>
                <a:ea typeface="+mn-ea"/>
              </a:rPr>
              <a:t>调整模型大小和位置构建三维场景</a:t>
            </a:r>
          </a:p>
        </p:txBody>
      </p:sp>
      <p:sp>
        <p:nvSpPr>
          <p:cNvPr id="25" name="文本框 4"/>
          <p:cNvSpPr txBox="1"/>
          <p:nvPr/>
        </p:nvSpPr>
        <p:spPr>
          <a:xfrm>
            <a:off x="6901489" y="5407237"/>
            <a:ext cx="2242511" cy="400110"/>
          </a:xfrm>
          <a:prstGeom prst="rect">
            <a:avLst/>
          </a:prstGeom>
          <a:solidFill>
            <a:schemeClr val="bg1"/>
          </a:solidFill>
        </p:spPr>
        <p:txBody>
          <a:bodyPr wrap="square" rtlCol="0">
            <a:spAutoFit/>
          </a:bodyPr>
          <a:lstStyle/>
          <a:p>
            <a:r>
              <a:rPr lang="zh-CN" altLang="en-US" sz="2000" dirty="0" smtClean="0"/>
              <a:t>求解和标注接触点</a:t>
            </a:r>
            <a:endParaRPr lang="zh-CN" altLang="en-US" sz="2000" dirty="0" smtClean="0">
              <a:latin typeface="+mn-lt"/>
              <a:ea typeface="+mn-ea"/>
            </a:endParaRPr>
          </a:p>
        </p:txBody>
      </p:sp>
      <p:cxnSp>
        <p:nvCxnSpPr>
          <p:cNvPr id="36" name="直接箭头连接符 35"/>
          <p:cNvCxnSpPr>
            <a:stCxn id="14" idx="3"/>
          </p:cNvCxnSpPr>
          <p:nvPr/>
        </p:nvCxnSpPr>
        <p:spPr bwMode="auto">
          <a:xfrm flipV="1">
            <a:off x="1428891" y="4004643"/>
            <a:ext cx="1101109" cy="1"/>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38" name="直接箭头连接符 37"/>
          <p:cNvCxnSpPr>
            <a:endCxn id="20" idx="1"/>
          </p:cNvCxnSpPr>
          <p:nvPr/>
        </p:nvCxnSpPr>
        <p:spPr bwMode="auto">
          <a:xfrm flipV="1">
            <a:off x="3755752" y="4004644"/>
            <a:ext cx="1087395" cy="48553"/>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41" name="肘形连接符 40"/>
          <p:cNvCxnSpPr>
            <a:stCxn id="20" idx="3"/>
          </p:cNvCxnSpPr>
          <p:nvPr/>
        </p:nvCxnSpPr>
        <p:spPr bwMode="auto">
          <a:xfrm flipV="1">
            <a:off x="6383319" y="4004643"/>
            <a:ext cx="1040790" cy="1"/>
          </a:xfrm>
          <a:prstGeom prst="bentConnector3">
            <a:avLst/>
          </a:prstGeom>
          <a:solidFill>
            <a:schemeClr val="accent1"/>
          </a:solidFill>
          <a:ln w="9525" cap="flat" cmpd="sng" algn="ctr">
            <a:solidFill>
              <a:schemeClr val="tx1"/>
            </a:solidFill>
            <a:prstDash val="solid"/>
            <a:round/>
            <a:headEnd type="none" w="med" len="med"/>
            <a:tailEnd type="arrow"/>
          </a:ln>
        </p:spPr>
      </p:cxnSp>
      <p:pic>
        <p:nvPicPr>
          <p:cNvPr id="53" name="Picture 2" descr="C:\Users\acer-pc\Desktop\图片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0450" y="2932143"/>
            <a:ext cx="1627368" cy="249470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肘形连接符 3"/>
          <p:cNvCxnSpPr/>
          <p:nvPr/>
        </p:nvCxnSpPr>
        <p:spPr bwMode="auto">
          <a:xfrm rot="5400000" flipH="1">
            <a:off x="4877764" y="1528347"/>
            <a:ext cx="349700" cy="7509688"/>
          </a:xfrm>
          <a:prstGeom prst="bentConnector3">
            <a:avLst>
              <a:gd name="adj1" fmla="val -173569"/>
            </a:avLst>
          </a:prstGeom>
          <a:solidFill>
            <a:schemeClr val="accent1"/>
          </a:solidFill>
          <a:ln w="9525" cap="flat" cmpd="sng" algn="ctr">
            <a:solidFill>
              <a:schemeClr val="tx1"/>
            </a:solidFill>
            <a:prstDash val="solid"/>
            <a:round/>
            <a:headEnd type="none" w="med" len="med"/>
            <a:tailEnd type="arrow"/>
          </a:ln>
        </p:spPr>
      </p:cxnSp>
      <p:sp>
        <p:nvSpPr>
          <p:cNvPr id="21" name="文本框 4"/>
          <p:cNvSpPr txBox="1"/>
          <p:nvPr/>
        </p:nvSpPr>
        <p:spPr>
          <a:xfrm>
            <a:off x="2711669" y="6057405"/>
            <a:ext cx="4950371" cy="400110"/>
          </a:xfrm>
          <a:prstGeom prst="rect">
            <a:avLst/>
          </a:prstGeom>
          <a:noFill/>
        </p:spPr>
        <p:txBody>
          <a:bodyPr wrap="square" rtlCol="0">
            <a:spAutoFit/>
          </a:bodyPr>
          <a:lstStyle/>
          <a:p>
            <a:r>
              <a:rPr lang="zh-CN" altLang="en-US" sz="2000" dirty="0" smtClean="0">
                <a:latin typeface="+mn-lt"/>
                <a:ea typeface="+mn-ea"/>
              </a:rPr>
              <a:t>将接触点投影到图像上获得二维接触点</a:t>
            </a:r>
          </a:p>
        </p:txBody>
      </p:sp>
    </p:spTree>
    <p:extLst>
      <p:ext uri="{BB962C8B-B14F-4D97-AF65-F5344CB8AC3E}">
        <p14:creationId xmlns:p14="http://schemas.microsoft.com/office/powerpoint/2010/main" val="2871825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dirty="0" smtClean="0"/>
              <a:t>汇报提纲</a:t>
            </a:r>
            <a:endParaRPr lang="zh-CN" altLang="en-US" dirty="0"/>
          </a:p>
        </p:txBody>
      </p:sp>
      <p:sp>
        <p:nvSpPr>
          <p:cNvPr id="3891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9059B15E-E1CD-4F72-AD98-81250F4211C8}" type="slidenum">
              <a:rPr lang="en-US" altLang="zh-CN" sz="1800">
                <a:ea typeface="宋体" panose="02010600030101010101" pitchFamily="2" charset="-122"/>
              </a:rPr>
              <a:t>19</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五、工作计划和参考文献</a:t>
            </a:r>
            <a:r>
              <a:rPr lang="zh-CN" altLang="en-US" sz="2800" b="1" dirty="0">
                <a:latin typeface="华文中宋" panose="02010600040101010101" pitchFamily="2" charset="-122"/>
              </a:rPr>
              <a:t> </a:t>
            </a:r>
            <a:endParaRPr lang="en-US" altLang="zh-CN" sz="2800" b="1" dirty="0">
              <a:latin typeface="华文中宋" panose="02010600040101010101" pitchFamily="2" charset="-122"/>
            </a:endParaRPr>
          </a:p>
        </p:txBody>
      </p:sp>
      <p:cxnSp>
        <p:nvCxnSpPr>
          <p:cNvPr id="11" name="直接连接符 10"/>
          <p:cNvCxnSpPr/>
          <p:nvPr/>
        </p:nvCxnSpPr>
        <p:spPr>
          <a:xfrm>
            <a:off x="2527300" y="4716463"/>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sz="3200" dirty="0" smtClean="0"/>
              <a:t>汇报提纲</a:t>
            </a:r>
            <a:endParaRPr lang="zh-CN" altLang="en-US" sz="3200" dirty="0"/>
          </a:p>
        </p:txBody>
      </p:sp>
      <p:sp>
        <p:nvSpPr>
          <p:cNvPr id="819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BF86C83-9243-4AB2-A6EF-2F2DFB95373B}" type="slidenum">
              <a:rPr lang="en-US" altLang="zh-CN" sz="1800">
                <a:ea typeface="宋体" panose="02010600030101010101" pitchFamily="2" charset="-122"/>
              </a:rPr>
              <a:t>2</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p>
          <a:p>
            <a:pPr marL="533400" indent="-533400" algn="ctr">
              <a:lnSpc>
                <a:spcPct val="150000"/>
              </a:lnSpc>
              <a:spcBef>
                <a:spcPct val="20000"/>
              </a:spcBef>
              <a:defRPr/>
            </a:pPr>
            <a:r>
              <a:rPr lang="zh-CN" altLang="en-US" sz="2800" b="1" kern="0" dirty="0" smtClean="0">
                <a:latin typeface="华文中宋" panose="02010600040101010101" pitchFamily="2" charset="-122"/>
              </a:rPr>
              <a:t>五、工作计划和参考文献</a:t>
            </a:r>
            <a:endParaRPr lang="zh-CN" altLang="en-US" sz="2800" b="1" kern="0" dirty="0">
              <a:solidFill>
                <a:srgbClr val="0D0D0D"/>
              </a:solidFill>
              <a:latin typeface="华文中宋" panose="02010600040101010101" pitchFamily="2" charset="-122"/>
            </a:endParaRPr>
          </a:p>
        </p:txBody>
      </p:sp>
      <p:cxnSp>
        <p:nvCxnSpPr>
          <p:cNvPr id="11" name="直接连接符 10"/>
          <p:cNvCxnSpPr/>
          <p:nvPr/>
        </p:nvCxnSpPr>
        <p:spPr>
          <a:xfrm>
            <a:off x="2527300" y="2540000"/>
            <a:ext cx="4178300" cy="1588"/>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四、技术路线及研究难点（</a:t>
            </a:r>
            <a:r>
              <a:rPr lang="en-US" altLang="zh-CN" sz="3200" dirty="0" smtClean="0"/>
              <a:t>1/2</a:t>
            </a:r>
            <a:r>
              <a:rPr lang="zh-CN" altLang="en-US" sz="3200" dirty="0" smtClean="0"/>
              <a:t>）</a:t>
            </a:r>
            <a:endParaRPr lang="zh-CN" altLang="en-US" sz="3200" dirty="0"/>
          </a:p>
        </p:txBody>
      </p:sp>
      <p:sp>
        <p:nvSpPr>
          <p:cNvPr id="4198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3B0FF02-2F0B-40B0-8CF2-742E23E16E80}" type="slidenum">
              <a:rPr lang="en-US" altLang="zh-CN" sz="1800">
                <a:ea typeface="宋体" panose="02010600030101010101" pitchFamily="2" charset="-122"/>
              </a:rPr>
              <a:t>20</a:t>
            </a:fld>
            <a:endParaRPr lang="en-US" altLang="zh-CN" sz="1800">
              <a:ea typeface="宋体" panose="02010600030101010101" pitchFamily="2" charset="-122"/>
            </a:endParaRPr>
          </a:p>
        </p:txBody>
      </p:sp>
      <p:sp>
        <p:nvSpPr>
          <p:cNvPr id="28" name="文本框 4"/>
          <p:cNvSpPr txBox="1"/>
          <p:nvPr/>
        </p:nvSpPr>
        <p:spPr>
          <a:xfrm>
            <a:off x="6884746" y="1201769"/>
            <a:ext cx="2242511" cy="400110"/>
          </a:xfrm>
          <a:prstGeom prst="rect">
            <a:avLst/>
          </a:prstGeom>
          <a:solidFill>
            <a:schemeClr val="bg1"/>
          </a:solidFill>
        </p:spPr>
        <p:txBody>
          <a:bodyPr wrap="square" rtlCol="0">
            <a:spAutoFit/>
          </a:bodyPr>
          <a:lstStyle/>
          <a:p>
            <a:r>
              <a:rPr lang="zh-CN" altLang="en-US" sz="2000" dirty="0" smtClean="0"/>
              <a:t>求解和标注接触点</a:t>
            </a:r>
            <a:endParaRPr lang="zh-CN" altLang="en-US" sz="2000" dirty="0" smtClean="0">
              <a:latin typeface="+mn-lt"/>
              <a:ea typeface="+mn-ea"/>
            </a:endParaRPr>
          </a:p>
        </p:txBody>
      </p:sp>
      <p:grpSp>
        <p:nvGrpSpPr>
          <p:cNvPr id="40" name="组合 39"/>
          <p:cNvGrpSpPr/>
          <p:nvPr/>
        </p:nvGrpSpPr>
        <p:grpSpPr>
          <a:xfrm>
            <a:off x="6901489" y="4787947"/>
            <a:ext cx="1818682" cy="1890944"/>
            <a:chOff x="6907887" y="4577570"/>
            <a:chExt cx="2040789" cy="1464710"/>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7887" y="4773760"/>
              <a:ext cx="895587" cy="1076016"/>
            </a:xfrm>
            <a:prstGeom prst="rect">
              <a:avLst/>
            </a:prstGeom>
          </p:spPr>
        </p:pic>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853" y="4674260"/>
              <a:ext cx="895587" cy="1271330"/>
            </a:xfrm>
            <a:prstGeom prst="rect">
              <a:avLst/>
            </a:prstGeom>
          </p:spPr>
        </p:pic>
        <p:pic>
          <p:nvPicPr>
            <p:cNvPr id="43" name="内容占位符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8035926" y="4577570"/>
              <a:ext cx="912750" cy="14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 name="文本框 4"/>
          <p:cNvSpPr txBox="1"/>
          <p:nvPr/>
        </p:nvSpPr>
        <p:spPr>
          <a:xfrm>
            <a:off x="4625893" y="6106615"/>
            <a:ext cx="2242511" cy="707886"/>
          </a:xfrm>
          <a:prstGeom prst="rect">
            <a:avLst/>
          </a:prstGeom>
          <a:solidFill>
            <a:schemeClr val="bg1"/>
          </a:solidFill>
        </p:spPr>
        <p:txBody>
          <a:bodyPr wrap="square" rtlCol="0">
            <a:spAutoFit/>
          </a:bodyPr>
          <a:lstStyle/>
          <a:p>
            <a:r>
              <a:rPr lang="zh-CN" altLang="en-US" sz="2000" dirty="0" smtClean="0">
                <a:latin typeface="+mn-lt"/>
                <a:ea typeface="+mn-ea"/>
              </a:rPr>
              <a:t>通过大量标注数据分析</a:t>
            </a:r>
            <a:r>
              <a:rPr lang="en-US" altLang="zh-CN" sz="2000" dirty="0" smtClean="0">
                <a:latin typeface="+mn-lt"/>
                <a:ea typeface="+mn-ea"/>
              </a:rPr>
              <a:t>affordance</a:t>
            </a:r>
            <a:endParaRPr lang="zh-CN" altLang="en-US" sz="2000" dirty="0" smtClean="0">
              <a:latin typeface="+mn-lt"/>
              <a:ea typeface="+mn-ea"/>
            </a:endParaRPr>
          </a:p>
        </p:txBody>
      </p:sp>
      <p:sp>
        <p:nvSpPr>
          <p:cNvPr id="24" name="文本框 4"/>
          <p:cNvSpPr txBox="1"/>
          <p:nvPr/>
        </p:nvSpPr>
        <p:spPr>
          <a:xfrm>
            <a:off x="98856" y="3303917"/>
            <a:ext cx="1428891" cy="400110"/>
          </a:xfrm>
          <a:prstGeom prst="rect">
            <a:avLst/>
          </a:prstGeom>
          <a:solidFill>
            <a:schemeClr val="bg1"/>
          </a:solidFill>
        </p:spPr>
        <p:txBody>
          <a:bodyPr wrap="square" rtlCol="0">
            <a:spAutoFit/>
          </a:bodyPr>
          <a:lstStyle/>
          <a:p>
            <a:r>
              <a:rPr lang="zh-CN" altLang="en-US" sz="2000" dirty="0" smtClean="0">
                <a:latin typeface="+mn-lt"/>
                <a:ea typeface="+mn-ea"/>
              </a:rPr>
              <a:t>输入图像</a:t>
            </a:r>
          </a:p>
        </p:txBody>
      </p:sp>
      <p:pic>
        <p:nvPicPr>
          <p:cNvPr id="25" name="Picture 2" descr="C:\Users\A\Desktop\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2465" y="1348816"/>
            <a:ext cx="1263659" cy="1896962"/>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4"/>
          <p:cNvSpPr txBox="1"/>
          <p:nvPr/>
        </p:nvSpPr>
        <p:spPr>
          <a:xfrm>
            <a:off x="1534886" y="1281634"/>
            <a:ext cx="1496324" cy="1015663"/>
          </a:xfrm>
          <a:prstGeom prst="rect">
            <a:avLst/>
          </a:prstGeom>
          <a:solidFill>
            <a:schemeClr val="bg1"/>
          </a:solidFill>
        </p:spPr>
        <p:txBody>
          <a:bodyPr wrap="square" rtlCol="0">
            <a:spAutoFit/>
          </a:bodyPr>
          <a:lstStyle/>
          <a:p>
            <a:r>
              <a:rPr lang="zh-CN" altLang="en-US" sz="2000" dirty="0" smtClean="0">
                <a:latin typeface="+mn-lt"/>
                <a:ea typeface="+mn-ea"/>
              </a:rPr>
              <a:t>从数据集中检索椅子模型</a:t>
            </a:r>
          </a:p>
        </p:txBody>
      </p:sp>
      <p:pic>
        <p:nvPicPr>
          <p:cNvPr id="29" name="Picture 3" descr="C:\Users\A\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2556" y="3422695"/>
            <a:ext cx="1342225" cy="184756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Desk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3668" y="1212907"/>
            <a:ext cx="1342225" cy="1684634"/>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4"/>
          <p:cNvSpPr txBox="1"/>
          <p:nvPr/>
        </p:nvSpPr>
        <p:spPr>
          <a:xfrm>
            <a:off x="4657949" y="2078605"/>
            <a:ext cx="1729999" cy="707886"/>
          </a:xfrm>
          <a:prstGeom prst="rect">
            <a:avLst/>
          </a:prstGeom>
          <a:solidFill>
            <a:schemeClr val="bg1"/>
          </a:solidFill>
        </p:spPr>
        <p:txBody>
          <a:bodyPr wrap="square" rtlCol="0">
            <a:spAutoFit/>
          </a:bodyPr>
          <a:lstStyle/>
          <a:p>
            <a:r>
              <a:rPr lang="zh-CN" altLang="en-US" sz="2000" dirty="0" smtClean="0">
                <a:latin typeface="+mn-lt"/>
                <a:ea typeface="+mn-ea"/>
              </a:rPr>
              <a:t>调整模型构建三维场景</a:t>
            </a:r>
          </a:p>
        </p:txBody>
      </p:sp>
      <p:sp>
        <p:nvSpPr>
          <p:cNvPr id="33" name="文本框 4"/>
          <p:cNvSpPr txBox="1"/>
          <p:nvPr/>
        </p:nvSpPr>
        <p:spPr>
          <a:xfrm>
            <a:off x="1732824" y="5270260"/>
            <a:ext cx="2596773" cy="1631216"/>
          </a:xfrm>
          <a:prstGeom prst="rect">
            <a:avLst/>
          </a:prstGeom>
          <a:solidFill>
            <a:schemeClr val="bg1"/>
          </a:solidFill>
        </p:spPr>
        <p:txBody>
          <a:bodyPr wrap="square" rtlCol="0">
            <a:spAutoFit/>
          </a:bodyPr>
          <a:lstStyle/>
          <a:p>
            <a:r>
              <a:rPr lang="zh-CN" altLang="en-US" sz="2000" dirty="0"/>
              <a:t>通过</a:t>
            </a:r>
            <a:r>
              <a:rPr lang="en-US" altLang="zh-CN" sz="2000" dirty="0"/>
              <a:t>SMPL</a:t>
            </a:r>
            <a:r>
              <a:rPr lang="zh-CN" altLang="en-US" sz="2000" dirty="0"/>
              <a:t>方法生成人物</a:t>
            </a:r>
            <a:r>
              <a:rPr lang="zh-CN" altLang="en-US" sz="2000" dirty="0" smtClean="0"/>
              <a:t>模型</a:t>
            </a:r>
            <a:endParaRPr lang="en-US" altLang="zh-CN" sz="2000" dirty="0" smtClean="0"/>
          </a:p>
          <a:p>
            <a:r>
              <a:rPr lang="en-US" altLang="zh-CN" sz="2000" dirty="0"/>
              <a:t>[SMPL: A Skinned Multi-Person Linear </a:t>
            </a:r>
            <a:r>
              <a:rPr lang="en-US" altLang="zh-CN" sz="2000" dirty="0" smtClean="0"/>
              <a:t>Model. 2015]</a:t>
            </a:r>
            <a:endParaRPr lang="zh-CN" altLang="en-US" sz="2000" dirty="0"/>
          </a:p>
        </p:txBody>
      </p:sp>
      <p:pic>
        <p:nvPicPr>
          <p:cNvPr id="34" name="图片 33"/>
          <p:cNvPicPr>
            <a:picLocks noChangeAspect="1"/>
          </p:cNvPicPr>
          <p:nvPr/>
        </p:nvPicPr>
        <p:blipFill>
          <a:blip r:embed="rId9"/>
          <a:stretch>
            <a:fillRect/>
          </a:stretch>
        </p:blipFill>
        <p:spPr>
          <a:xfrm>
            <a:off x="213451" y="4381213"/>
            <a:ext cx="1321435" cy="1976120"/>
          </a:xfrm>
          <a:prstGeom prst="rect">
            <a:avLst/>
          </a:prstGeom>
        </p:spPr>
      </p:pic>
      <p:cxnSp>
        <p:nvCxnSpPr>
          <p:cNvPr id="35" name="肘形连接符 34"/>
          <p:cNvCxnSpPr>
            <a:stCxn id="25" idx="3"/>
            <a:endCxn id="34" idx="0"/>
          </p:cNvCxnSpPr>
          <p:nvPr/>
        </p:nvCxnSpPr>
        <p:spPr bwMode="auto">
          <a:xfrm flipH="1">
            <a:off x="874169" y="2297297"/>
            <a:ext cx="561955" cy="2083916"/>
          </a:xfrm>
          <a:prstGeom prst="bentConnector4">
            <a:avLst>
              <a:gd name="adj1" fmla="val -40679"/>
              <a:gd name="adj2" fmla="val 72757"/>
            </a:avLst>
          </a:prstGeom>
          <a:solidFill>
            <a:schemeClr val="accent1"/>
          </a:solidFill>
          <a:ln w="9525" cap="flat" cmpd="sng" algn="ctr">
            <a:solidFill>
              <a:schemeClr val="tx1"/>
            </a:solidFill>
            <a:prstDash val="solid"/>
            <a:round/>
            <a:headEnd type="none" w="med" len="med"/>
            <a:tailEnd type="arrow"/>
          </a:ln>
        </p:spPr>
      </p:cxnSp>
      <p:cxnSp>
        <p:nvCxnSpPr>
          <p:cNvPr id="36" name="肘形连接符 35"/>
          <p:cNvCxnSpPr>
            <a:stCxn id="25" idx="3"/>
            <a:endCxn id="30" idx="1"/>
          </p:cNvCxnSpPr>
          <p:nvPr/>
        </p:nvCxnSpPr>
        <p:spPr bwMode="auto">
          <a:xfrm flipV="1">
            <a:off x="1436124" y="2055224"/>
            <a:ext cx="1847544" cy="242073"/>
          </a:xfrm>
          <a:prstGeom prst="bentConnector3">
            <a:avLst/>
          </a:prstGeom>
          <a:solidFill>
            <a:schemeClr val="accent1"/>
          </a:solidFill>
          <a:ln w="9525" cap="flat" cmpd="sng" algn="ctr">
            <a:solidFill>
              <a:schemeClr val="tx1"/>
            </a:solidFill>
            <a:prstDash val="solid"/>
            <a:round/>
            <a:headEnd type="none" w="med" len="med"/>
            <a:tailEnd type="arrow"/>
          </a:ln>
        </p:spPr>
      </p:cxnSp>
      <p:sp>
        <p:nvSpPr>
          <p:cNvPr id="37" name="文本框 4"/>
          <p:cNvSpPr txBox="1"/>
          <p:nvPr/>
        </p:nvSpPr>
        <p:spPr>
          <a:xfrm>
            <a:off x="1732824" y="2586439"/>
            <a:ext cx="1428891" cy="707886"/>
          </a:xfrm>
          <a:prstGeom prst="rect">
            <a:avLst/>
          </a:prstGeom>
          <a:solidFill>
            <a:schemeClr val="bg1"/>
          </a:solidFill>
        </p:spPr>
        <p:txBody>
          <a:bodyPr wrap="square" rtlCol="0">
            <a:spAutoFit/>
          </a:bodyPr>
          <a:lstStyle/>
          <a:p>
            <a:r>
              <a:rPr lang="zh-CN" altLang="en-US" sz="2000" dirty="0" smtClean="0"/>
              <a:t>获取二维关节点</a:t>
            </a:r>
            <a:endParaRPr lang="zh-CN" altLang="en-US" sz="2000" dirty="0"/>
          </a:p>
        </p:txBody>
      </p:sp>
      <p:pic>
        <p:nvPicPr>
          <p:cNvPr id="45" name="Picture 2" descr="C:\Users\acer-pc\Desktop\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6264" y="2940381"/>
            <a:ext cx="1493367" cy="21892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acer-pc\Desktop\图片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311" y="1601879"/>
            <a:ext cx="1476806" cy="226389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肘形连接符 15"/>
          <p:cNvCxnSpPr>
            <a:stCxn id="29" idx="3"/>
            <a:endCxn id="45" idx="1"/>
          </p:cNvCxnSpPr>
          <p:nvPr/>
        </p:nvCxnSpPr>
        <p:spPr bwMode="auto">
          <a:xfrm flipV="1">
            <a:off x="3954781" y="4035014"/>
            <a:ext cx="821483" cy="311464"/>
          </a:xfrm>
          <a:prstGeom prst="bentConnector3">
            <a:avLst/>
          </a:prstGeom>
          <a:solidFill>
            <a:schemeClr val="accent1"/>
          </a:solidFill>
          <a:ln w="9525" cap="flat" cmpd="sng" algn="ctr">
            <a:solidFill>
              <a:schemeClr val="tx1"/>
            </a:solidFill>
            <a:prstDash val="solid"/>
            <a:round/>
            <a:headEnd type="none" w="med" len="med"/>
            <a:tailEnd type="arrow"/>
          </a:ln>
        </p:spPr>
      </p:cxnSp>
      <p:cxnSp>
        <p:nvCxnSpPr>
          <p:cNvPr id="53" name="直接箭头连接符 52"/>
          <p:cNvCxnSpPr>
            <a:stCxn id="45" idx="3"/>
            <a:endCxn id="46" idx="1"/>
          </p:cNvCxnSpPr>
          <p:nvPr/>
        </p:nvCxnSpPr>
        <p:spPr bwMode="auto">
          <a:xfrm flipV="1">
            <a:off x="6269631" y="2733826"/>
            <a:ext cx="1254680" cy="1301188"/>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41984" name="肘形连接符 41983"/>
          <p:cNvCxnSpPr>
            <a:stCxn id="46" idx="2"/>
            <a:endCxn id="42" idx="0"/>
          </p:cNvCxnSpPr>
          <p:nvPr/>
        </p:nvCxnSpPr>
        <p:spPr bwMode="auto">
          <a:xfrm rot="5400000">
            <a:off x="7494721" y="4144780"/>
            <a:ext cx="1047001" cy="488987"/>
          </a:xfrm>
          <a:prstGeom prst="bentConnector3">
            <a:avLst/>
          </a:prstGeom>
          <a:solidFill>
            <a:schemeClr val="accent1"/>
          </a:solidFill>
          <a:ln w="9525" cap="flat" cmpd="sng" algn="ctr">
            <a:solidFill>
              <a:schemeClr val="tx1"/>
            </a:solidFill>
            <a:prstDash val="solid"/>
            <a:round/>
            <a:headEnd type="none" w="med" len="med"/>
            <a:tailEnd type="arrow"/>
          </a:ln>
        </p:spPr>
      </p:cxnSp>
      <p:cxnSp>
        <p:nvCxnSpPr>
          <p:cNvPr id="42012" name="肘形连接符 42011"/>
          <p:cNvCxnSpPr>
            <a:stCxn id="30" idx="2"/>
            <a:endCxn id="45" idx="1"/>
          </p:cNvCxnSpPr>
          <p:nvPr/>
        </p:nvCxnSpPr>
        <p:spPr bwMode="auto">
          <a:xfrm rot="16200000" flipH="1">
            <a:off x="3796786" y="3055535"/>
            <a:ext cx="1137473" cy="821483"/>
          </a:xfrm>
          <a:prstGeom prst="bentConnector2">
            <a:avLst/>
          </a:prstGeom>
          <a:solidFill>
            <a:schemeClr val="accent1"/>
          </a:solidFill>
          <a:ln w="9525" cap="flat" cmpd="sng" algn="ctr">
            <a:solidFill>
              <a:schemeClr val="tx1"/>
            </a:solidFill>
            <a:prstDash val="solid"/>
            <a:round/>
            <a:headEnd type="none" w="med" len="med"/>
            <a:tailEnd type="arrow"/>
          </a:ln>
        </p:spPr>
      </p:cxnSp>
      <p:cxnSp>
        <p:nvCxnSpPr>
          <p:cNvPr id="42014" name="直接箭头连接符 42013"/>
          <p:cNvCxnSpPr>
            <a:stCxn id="34" idx="3"/>
            <a:endCxn id="29" idx="1"/>
          </p:cNvCxnSpPr>
          <p:nvPr/>
        </p:nvCxnSpPr>
        <p:spPr bwMode="auto">
          <a:xfrm flipV="1">
            <a:off x="1534886" y="4346478"/>
            <a:ext cx="1077670" cy="1022795"/>
          </a:xfrm>
          <a:prstGeom prst="straightConnector1">
            <a:avLst/>
          </a:prstGeom>
          <a:solidFill>
            <a:schemeClr val="accent1"/>
          </a:solidFill>
          <a:ln w="9525" cap="flat" cmpd="sng" algn="ctr">
            <a:solidFill>
              <a:schemeClr val="tx1"/>
            </a:solidFill>
            <a:prstDash val="solid"/>
            <a:round/>
            <a:headEnd type="none" w="med" len="med"/>
            <a:tailEnd type="arrow"/>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四、技术路线及研究难点（</a:t>
            </a:r>
            <a:r>
              <a:rPr lang="en-US" altLang="zh-CN" sz="3200" dirty="0" smtClean="0"/>
              <a:t>2/2</a:t>
            </a:r>
            <a:r>
              <a:rPr lang="zh-CN" altLang="en-US" sz="3200" dirty="0" smtClean="0"/>
              <a:t>）</a:t>
            </a:r>
            <a:endParaRPr lang="zh-CN" altLang="en-US" sz="3200" dirty="0"/>
          </a:p>
        </p:txBody>
      </p:sp>
      <p:sp>
        <p:nvSpPr>
          <p:cNvPr id="45059" name="内容占位符 2"/>
          <p:cNvSpPr>
            <a:spLocks noGrp="1"/>
          </p:cNvSpPr>
          <p:nvPr>
            <p:ph idx="1"/>
          </p:nvPr>
        </p:nvSpPr>
        <p:spPr>
          <a:xfrm>
            <a:off x="241300" y="1255713"/>
            <a:ext cx="8626475" cy="5106987"/>
          </a:xfrm>
        </p:spPr>
        <p:txBody>
          <a:bodyPr/>
          <a:lstStyle/>
          <a:p>
            <a:pPr eaLnBrk="1" hangingPunct="1">
              <a:defRPr/>
            </a:pPr>
            <a:r>
              <a:rPr lang="zh-CN" altLang="en-US" sz="2400" kern="1200" dirty="0">
                <a:latin typeface="+mn-ea"/>
              </a:rPr>
              <a:t>研究</a:t>
            </a:r>
            <a:r>
              <a:rPr lang="zh-CN" altLang="en-US" sz="2400" kern="1200" dirty="0" smtClean="0">
                <a:latin typeface="+mn-ea"/>
              </a:rPr>
              <a:t>难点</a:t>
            </a:r>
            <a:endParaRPr lang="en-US" altLang="zh-CN" sz="2400" kern="1200" dirty="0" smtClean="0">
              <a:latin typeface="+mn-ea"/>
            </a:endParaRPr>
          </a:p>
          <a:p>
            <a:pPr lvl="1" eaLnBrk="1" hangingPunct="1">
              <a:defRPr/>
            </a:pPr>
            <a:r>
              <a:rPr lang="zh-CN" altLang="en-US" sz="2400" b="0" kern="1200" dirty="0" smtClean="0">
                <a:solidFill>
                  <a:schemeClr val="tx1"/>
                </a:solidFill>
                <a:latin typeface="+mn-ea"/>
              </a:rPr>
              <a:t>如何比较好地定义接触点（二维、三维）？</a:t>
            </a:r>
            <a:endParaRPr lang="en-US" altLang="zh-CN" sz="2400" b="0" kern="1200" dirty="0">
              <a:solidFill>
                <a:schemeClr val="tx1"/>
              </a:solidFill>
              <a:latin typeface="+mn-ea"/>
            </a:endParaRPr>
          </a:p>
          <a:p>
            <a:pPr lvl="1" eaLnBrk="1" hangingPunct="1">
              <a:defRPr/>
            </a:pPr>
            <a:r>
              <a:rPr lang="zh-CN" altLang="en-US" sz="2400" b="0" kern="1200" dirty="0" smtClean="0">
                <a:solidFill>
                  <a:schemeClr val="tx1"/>
                </a:solidFill>
                <a:latin typeface="+mn-ea"/>
              </a:rPr>
              <a:t>如何</a:t>
            </a:r>
            <a:r>
              <a:rPr lang="zh-CN" altLang="en-US" sz="2400" b="0" kern="1200" dirty="0">
                <a:solidFill>
                  <a:schemeClr val="tx1"/>
                </a:solidFill>
                <a:latin typeface="+mn-ea"/>
              </a:rPr>
              <a:t>从</a:t>
            </a:r>
            <a:r>
              <a:rPr lang="en-US" altLang="zh-CN" sz="2400" b="0" kern="1200" dirty="0">
                <a:solidFill>
                  <a:schemeClr val="tx1"/>
                </a:solidFill>
                <a:latin typeface="+mn-ea"/>
              </a:rPr>
              <a:t>3D</a:t>
            </a:r>
            <a:r>
              <a:rPr lang="zh-CN" altLang="en-US" sz="2400" b="0" kern="1200" dirty="0">
                <a:solidFill>
                  <a:schemeClr val="tx1"/>
                </a:solidFill>
                <a:latin typeface="+mn-ea"/>
              </a:rPr>
              <a:t>的交互场景，估计</a:t>
            </a:r>
            <a:r>
              <a:rPr lang="en-US" altLang="zh-CN" sz="2400" b="0" kern="1200" dirty="0">
                <a:solidFill>
                  <a:schemeClr val="tx1"/>
                </a:solidFill>
                <a:latin typeface="+mn-ea"/>
              </a:rPr>
              <a:t>3D</a:t>
            </a:r>
            <a:r>
              <a:rPr lang="zh-CN" altLang="en-US" sz="2400" b="0" kern="1200" dirty="0">
                <a:solidFill>
                  <a:schemeClr val="tx1"/>
                </a:solidFill>
                <a:latin typeface="+mn-ea"/>
              </a:rPr>
              <a:t>的人与物体的接触点？</a:t>
            </a:r>
            <a:endParaRPr lang="en-US" altLang="zh-CN" sz="2400" b="0" kern="1200" dirty="0">
              <a:solidFill>
                <a:schemeClr val="tx1"/>
              </a:solidFill>
              <a:latin typeface="+mn-ea"/>
            </a:endParaRPr>
          </a:p>
          <a:p>
            <a:pPr lvl="1" eaLnBrk="1" hangingPunct="1">
              <a:defRPr/>
            </a:pPr>
            <a:r>
              <a:rPr lang="zh-CN" altLang="en-US" sz="2400" b="0" kern="1200" dirty="0" smtClean="0">
                <a:solidFill>
                  <a:schemeClr val="tx1"/>
                </a:solidFill>
                <a:latin typeface="+mn-ea"/>
              </a:rPr>
              <a:t>如何</a:t>
            </a:r>
            <a:r>
              <a:rPr lang="zh-CN" altLang="en-US" sz="2400" b="0" kern="1200" dirty="0">
                <a:solidFill>
                  <a:schemeClr val="tx1"/>
                </a:solidFill>
                <a:latin typeface="+mn-ea"/>
              </a:rPr>
              <a:t>从单张图片，生成</a:t>
            </a:r>
            <a:r>
              <a:rPr lang="en-US" altLang="zh-CN" sz="2400" b="0" kern="1200" dirty="0">
                <a:solidFill>
                  <a:schemeClr val="tx1"/>
                </a:solidFill>
                <a:latin typeface="+mn-ea"/>
              </a:rPr>
              <a:t>3D</a:t>
            </a:r>
            <a:r>
              <a:rPr lang="zh-CN" altLang="en-US" sz="2400" b="0" kern="1200" dirty="0">
                <a:solidFill>
                  <a:schemeClr val="tx1"/>
                </a:solidFill>
                <a:latin typeface="+mn-ea"/>
              </a:rPr>
              <a:t>的交互场景</a:t>
            </a:r>
            <a:r>
              <a:rPr lang="zh-CN" altLang="en-US" sz="2400" b="0" kern="1200" dirty="0" smtClean="0">
                <a:solidFill>
                  <a:schemeClr val="tx1"/>
                </a:solidFill>
                <a:latin typeface="+mn-ea"/>
              </a:rPr>
              <a:t>？</a:t>
            </a:r>
            <a:endParaRPr lang="en-US" altLang="zh-CN" b="0" kern="1200" dirty="0">
              <a:solidFill>
                <a:schemeClr val="tx1"/>
              </a:solidFill>
              <a:latin typeface="+mn-ea"/>
            </a:endParaRPr>
          </a:p>
        </p:txBody>
      </p:sp>
      <p:sp>
        <p:nvSpPr>
          <p:cNvPr id="4506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9CC7717-15B3-489E-A587-E99488EA96AA}" type="slidenum">
              <a:rPr lang="en-US" altLang="zh-CN" sz="1800">
                <a:ea typeface="宋体" panose="02010600030101010101" pitchFamily="2" charset="-122"/>
              </a:rPr>
              <a:t>21</a:t>
            </a:fld>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dirty="0" smtClean="0"/>
              <a:t>汇报提纲</a:t>
            </a:r>
            <a:endParaRPr lang="zh-CN" altLang="en-US" dirty="0"/>
          </a:p>
        </p:txBody>
      </p:sp>
      <p:sp>
        <p:nvSpPr>
          <p:cNvPr id="3891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9059B15E-E1CD-4F72-AD98-81250F4211C8}" type="slidenum">
              <a:rPr lang="en-US" altLang="zh-CN" sz="1800">
                <a:ea typeface="宋体" panose="02010600030101010101" pitchFamily="2" charset="-122"/>
              </a:rPr>
              <a:t>22</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五、工作计划和参考文献</a:t>
            </a:r>
            <a:r>
              <a:rPr lang="zh-CN" altLang="en-US" sz="2800" b="1" dirty="0">
                <a:latin typeface="华文中宋" panose="02010600040101010101" pitchFamily="2" charset="-122"/>
              </a:rPr>
              <a:t> </a:t>
            </a:r>
            <a:endParaRPr lang="en-US" altLang="zh-CN" sz="2800" b="1" dirty="0">
              <a:latin typeface="华文中宋" panose="02010600040101010101" pitchFamily="2" charset="-122"/>
            </a:endParaRPr>
          </a:p>
        </p:txBody>
      </p:sp>
      <p:cxnSp>
        <p:nvCxnSpPr>
          <p:cNvPr id="11" name="直接连接符 10"/>
          <p:cNvCxnSpPr/>
          <p:nvPr/>
        </p:nvCxnSpPr>
        <p:spPr>
          <a:xfrm>
            <a:off x="2482850" y="5520504"/>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49250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五、研究计划和参考文献（</a:t>
            </a:r>
            <a:r>
              <a:rPr lang="en-US" altLang="zh-CN" dirty="0" smtClean="0"/>
              <a:t>1/2</a:t>
            </a:r>
            <a:r>
              <a:rPr lang="zh-CN" altLang="en-US" dirty="0" smtClean="0"/>
              <a:t>）</a:t>
            </a:r>
            <a:endParaRPr lang="zh-CN" altLang="en-US" sz="3200" dirty="0"/>
          </a:p>
        </p:txBody>
      </p:sp>
      <p:sp>
        <p:nvSpPr>
          <p:cNvPr id="4506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9CC7717-15B3-489E-A587-E99488EA96AA}" type="slidenum">
              <a:rPr lang="en-US" altLang="zh-CN" sz="1800">
                <a:ea typeface="宋体" panose="02010600030101010101" pitchFamily="2" charset="-122"/>
              </a:rPr>
              <a:t>23</a:t>
            </a:fld>
            <a:endParaRPr lang="en-US" altLang="zh-CN" sz="1800">
              <a:ea typeface="宋体" panose="02010600030101010101" pitchFamily="2" charset="-122"/>
            </a:endParaRPr>
          </a:p>
        </p:txBody>
      </p:sp>
      <p:sp>
        <p:nvSpPr>
          <p:cNvPr id="5" name="内容占位符 2"/>
          <p:cNvSpPr txBox="1">
            <a:spLocks/>
          </p:cNvSpPr>
          <p:nvPr/>
        </p:nvSpPr>
        <p:spPr bwMode="auto">
          <a:xfrm>
            <a:off x="0" y="1214438"/>
            <a:ext cx="8626475" cy="4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0">
                <a:solidFill>
                  <a:schemeClr val="tx1"/>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9pPr>
          </a:lstStyle>
          <a:p>
            <a:pPr eaLnBrk="1" hangingPunct="1">
              <a:defRPr/>
            </a:pPr>
            <a:r>
              <a:rPr lang="zh-CN" altLang="en-US" kern="1200" dirty="0" smtClean="0">
                <a:latin typeface="+mn-ea"/>
              </a:rPr>
              <a:t>工作计划</a:t>
            </a:r>
            <a:endParaRPr lang="zh-CN" altLang="en-US" kern="1200" dirty="0">
              <a:latin typeface="+mn-ea"/>
            </a:endParaRPr>
          </a:p>
        </p:txBody>
      </p:sp>
      <p:graphicFrame>
        <p:nvGraphicFramePr>
          <p:cNvPr id="6" name="表格 5"/>
          <p:cNvGraphicFramePr>
            <a:graphicFrameLocks noGrp="1"/>
          </p:cNvGraphicFramePr>
          <p:nvPr>
            <p:extLst>
              <p:ext uri="{D42A27DB-BD31-4B8C-83A1-F6EECF244321}">
                <p14:modId xmlns:p14="http://schemas.microsoft.com/office/powerpoint/2010/main" val="574040124"/>
              </p:ext>
            </p:extLst>
          </p:nvPr>
        </p:nvGraphicFramePr>
        <p:xfrm>
          <a:off x="0" y="2107587"/>
          <a:ext cx="9144002" cy="3831768"/>
        </p:xfrm>
        <a:graphic>
          <a:graphicData uri="http://schemas.openxmlformats.org/drawingml/2006/table">
            <a:tbl>
              <a:tblPr firstRow="1" bandRow="1">
                <a:tableStyleId>{85BE263C-DBD7-4A20-BB59-AAB30ACAA65A}</a:tableStyleId>
              </a:tblPr>
              <a:tblGrid>
                <a:gridCol w="2321750">
                  <a:extLst>
                    <a:ext uri="{9D8B030D-6E8A-4147-A177-3AD203B41FA5}">
                      <a16:colId xmlns:a16="http://schemas.microsoft.com/office/drawing/2014/main" xmlns="" val="20000"/>
                    </a:ext>
                  </a:extLst>
                </a:gridCol>
                <a:gridCol w="6822252">
                  <a:extLst>
                    <a:ext uri="{9D8B030D-6E8A-4147-A177-3AD203B41FA5}">
                      <a16:colId xmlns:a16="http://schemas.microsoft.com/office/drawing/2014/main" xmlns="" val="20001"/>
                    </a:ext>
                  </a:extLst>
                </a:gridCol>
              </a:tblGrid>
              <a:tr h="478971">
                <a:tc>
                  <a:txBody>
                    <a:bodyPr/>
                    <a:lstStyle/>
                    <a:p>
                      <a:pPr algn="l"/>
                      <a:r>
                        <a:rPr lang="zh-CN" altLang="en-US" sz="1800" dirty="0"/>
                        <a:t>时间节点</a:t>
                      </a:r>
                      <a:endParaRPr lang="zh-CN" altLang="en-US" sz="1800" b="1" dirty="0">
                        <a:latin typeface="+mn-ea"/>
                        <a:ea typeface="+mn-ea"/>
                      </a:endParaRPr>
                    </a:p>
                  </a:txBody>
                  <a:tcPr marL="91441" marR="91441" marT="45710" marB="4571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800" dirty="0"/>
                        <a:t>研究计划</a:t>
                      </a:r>
                      <a:endParaRPr lang="zh-CN" altLang="en-US" sz="1800" b="1" dirty="0">
                        <a:latin typeface="+mn-ea"/>
                        <a:ea typeface="+mn-ea"/>
                      </a:endParaRPr>
                    </a:p>
                  </a:txBody>
                  <a:tcPr marL="91441" marR="91441" marT="45710" marB="4571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2018.11.01~2018.11.10</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制定进度表，规划未来工作</a:t>
                      </a:r>
                      <a:r>
                        <a:rPr lang="zh-CN" altLang="zh-CN" sz="1800" kern="1200" dirty="0" smtClean="0">
                          <a:solidFill>
                            <a:schemeClr val="dk1"/>
                          </a:solidFill>
                          <a:effectLst/>
                          <a:latin typeface="+mn-lt"/>
                          <a:ea typeface="+mn-ea"/>
                          <a:cs typeface="+mn-cs"/>
                        </a:rPr>
                        <a:t>。</a:t>
                      </a:r>
                      <a:endParaRPr lang="zh-CN" altLang="en-US" sz="1800" b="0" kern="100" dirty="0">
                        <a:solidFill>
                          <a:schemeClr val="dk1"/>
                        </a:solidFill>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478971">
                <a:tc>
                  <a:txBody>
                    <a:bodyPr/>
                    <a:lstStyle/>
                    <a:p>
                      <a:pPr indent="0" algn="ctr">
                        <a:lnSpc>
                          <a:spcPts val="2000"/>
                        </a:lnSpc>
                        <a:spcAft>
                          <a:spcPts val="0"/>
                        </a:spcAft>
                      </a:pPr>
                      <a:r>
                        <a:rPr lang="en-US" altLang="zh-CN" sz="1800" kern="1200" dirty="0" smtClean="0">
                          <a:solidFill>
                            <a:schemeClr val="dk1"/>
                          </a:solidFill>
                          <a:effectLst/>
                          <a:latin typeface="+mn-lt"/>
                          <a:ea typeface="+mn-ea"/>
                          <a:cs typeface="+mn-cs"/>
                        </a:rPr>
                        <a:t>2018.11.11~2018.11.20</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查阅收集相关资料</a:t>
                      </a:r>
                      <a:r>
                        <a:rPr lang="zh-CN" altLang="zh-CN" sz="1800" kern="1200" dirty="0" smtClean="0">
                          <a:solidFill>
                            <a:schemeClr val="dk1"/>
                          </a:solidFill>
                          <a:effectLst/>
                          <a:latin typeface="+mn-lt"/>
                          <a:ea typeface="+mn-ea"/>
                          <a:cs typeface="+mn-cs"/>
                        </a:rPr>
                        <a:t>。</a:t>
                      </a:r>
                      <a:endParaRPr lang="zh-CN" altLang="en-US" sz="1800" kern="1200" dirty="0">
                        <a:solidFill>
                          <a:schemeClr val="dk1"/>
                        </a:solidFill>
                        <a:effectLst/>
                        <a:latin typeface="+mn-ea"/>
                        <a:ea typeface="+mn-ea"/>
                        <a:cs typeface="+mn-cs"/>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78971">
                <a:tc>
                  <a:txBody>
                    <a:bodyPr/>
                    <a:lstStyle/>
                    <a:p>
                      <a:pPr indent="0" algn="ctr">
                        <a:lnSpc>
                          <a:spcPts val="2000"/>
                        </a:lnSpc>
                        <a:spcAft>
                          <a:spcPts val="0"/>
                        </a:spcAft>
                      </a:pPr>
                      <a:r>
                        <a:rPr lang="en-US" altLang="zh-CN" sz="1800" kern="1200" dirty="0" smtClean="0">
                          <a:solidFill>
                            <a:schemeClr val="dk1"/>
                          </a:solidFill>
                          <a:effectLst/>
                          <a:latin typeface="+mn-lt"/>
                          <a:ea typeface="+mn-ea"/>
                          <a:cs typeface="+mn-cs"/>
                        </a:rPr>
                        <a:t>2018.11.21~2018.12.21</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实现自动求解三维接触点功能</a:t>
                      </a:r>
                      <a:r>
                        <a:rPr lang="zh-CN" altLang="zh-CN" sz="1800" kern="1200" dirty="0" smtClean="0">
                          <a:solidFill>
                            <a:schemeClr val="dk1"/>
                          </a:solidFill>
                          <a:effectLst/>
                          <a:latin typeface="+mn-lt"/>
                          <a:ea typeface="+mn-ea"/>
                          <a:cs typeface="+mn-cs"/>
                        </a:rPr>
                        <a:t>。</a:t>
                      </a:r>
                      <a:endParaRPr lang="zh-CN" altLang="en-US" sz="1800" b="0" dirty="0">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78971">
                <a:tc>
                  <a:txBody>
                    <a:bodyPr/>
                    <a:lstStyle/>
                    <a:p>
                      <a:pPr indent="0" algn="ctr">
                        <a:lnSpc>
                          <a:spcPts val="2000"/>
                        </a:lnSpc>
                        <a:spcAft>
                          <a:spcPts val="0"/>
                        </a:spcAft>
                      </a:pPr>
                      <a:r>
                        <a:rPr lang="en-US" altLang="zh-CN" sz="1800" kern="1200" dirty="0" smtClean="0">
                          <a:solidFill>
                            <a:schemeClr val="dk1"/>
                          </a:solidFill>
                          <a:effectLst/>
                          <a:latin typeface="+mn-lt"/>
                          <a:ea typeface="+mn-ea"/>
                          <a:cs typeface="+mn-cs"/>
                        </a:rPr>
                        <a:t>2018.12.22~2019.01.15</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实现手工标注三维接触点功能</a:t>
                      </a:r>
                      <a:r>
                        <a:rPr lang="zh-CN" altLang="zh-CN" sz="1800" kern="1200" dirty="0" smtClean="0">
                          <a:solidFill>
                            <a:schemeClr val="dk1"/>
                          </a:solidFill>
                          <a:effectLst/>
                          <a:latin typeface="+mn-lt"/>
                          <a:ea typeface="+mn-ea"/>
                          <a:cs typeface="+mn-cs"/>
                        </a:rPr>
                        <a:t>。</a:t>
                      </a:r>
                      <a:endParaRPr lang="en-US" altLang="zh-CN" b="0" dirty="0">
                        <a:solidFill>
                          <a:schemeClr val="tx1"/>
                        </a:solidFill>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2019.01.16~2019.03.31</a:t>
                      </a:r>
                      <a:endParaRPr lang="zh-CN" alt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实现物体模型检索和人物模型生成功能</a:t>
                      </a:r>
                      <a:r>
                        <a:rPr lang="zh-CN" altLang="zh-CN" sz="1800" kern="1200" dirty="0" smtClean="0">
                          <a:solidFill>
                            <a:schemeClr val="dk1"/>
                          </a:solidFill>
                          <a:effectLst/>
                          <a:latin typeface="+mn-lt"/>
                          <a:ea typeface="+mn-ea"/>
                          <a:cs typeface="+mn-cs"/>
                        </a:rPr>
                        <a:t>。</a:t>
                      </a:r>
                      <a:endParaRPr lang="en-US" altLang="zh-CN" sz="1800" b="0" dirty="0">
                        <a:solidFill>
                          <a:schemeClr val="tx1"/>
                        </a:solidFill>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2019.04.01~2019.04.30</a:t>
                      </a:r>
                      <a:endParaRPr lang="zh-CN" altLang="zh-CN" sz="1800" b="0" kern="100" dirty="0">
                        <a:solidFill>
                          <a:schemeClr val="dk1"/>
                        </a:solidFill>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对标注工具进行测试和完善</a:t>
                      </a:r>
                      <a:r>
                        <a:rPr lang="zh-CN" altLang="zh-CN" sz="1800" kern="1200" dirty="0" smtClean="0">
                          <a:solidFill>
                            <a:schemeClr val="dk1"/>
                          </a:solidFill>
                          <a:effectLst/>
                          <a:latin typeface="+mn-lt"/>
                          <a:ea typeface="+mn-ea"/>
                          <a:cs typeface="+mn-cs"/>
                        </a:rPr>
                        <a:t>。</a:t>
                      </a:r>
                      <a:endParaRPr lang="zh-CN" altLang="en-US" sz="1800" b="0" dirty="0">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2019.05.01~2019.06</a:t>
                      </a:r>
                      <a:endParaRPr lang="zh-CN" altLang="zh-CN" sz="1800" b="0" kern="100" dirty="0" smtClean="0">
                        <a:solidFill>
                          <a:schemeClr val="dk1"/>
                        </a:solidFill>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b="0" dirty="0" smtClean="0">
                          <a:latin typeface="+mn-ea"/>
                          <a:ea typeface="+mn-ea"/>
                        </a:rPr>
                        <a:t>准备毕设结题论文</a:t>
                      </a:r>
                      <a:endParaRPr lang="zh-CN" altLang="en-US" sz="1800" b="0" dirty="0">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897939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五、研究计划和参考文献</a:t>
            </a:r>
            <a:r>
              <a:rPr lang="zh-CN" altLang="en-US" dirty="0" smtClean="0"/>
              <a:t>（</a:t>
            </a:r>
            <a:r>
              <a:rPr lang="en-US" altLang="zh-CN" dirty="0"/>
              <a:t>2</a:t>
            </a:r>
            <a:r>
              <a:rPr lang="en-US" altLang="zh-CN" dirty="0" smtClean="0"/>
              <a:t>/2</a:t>
            </a:r>
            <a:r>
              <a:rPr lang="zh-CN" altLang="en-US" dirty="0" smtClean="0"/>
              <a:t>）</a:t>
            </a:r>
            <a:endParaRPr lang="zh-CN" altLang="en-US" sz="3200" dirty="0"/>
          </a:p>
        </p:txBody>
      </p:sp>
      <p:sp>
        <p:nvSpPr>
          <p:cNvPr id="4506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9CC7717-15B3-489E-A587-E99488EA96AA}" type="slidenum">
              <a:rPr lang="en-US" altLang="zh-CN" sz="1800">
                <a:ea typeface="宋体" panose="02010600030101010101" pitchFamily="2" charset="-122"/>
              </a:rPr>
              <a:t>24</a:t>
            </a:fld>
            <a:endParaRPr lang="en-US" altLang="zh-CN" sz="1800">
              <a:ea typeface="宋体" panose="02010600030101010101" pitchFamily="2" charset="-122"/>
            </a:endParaRPr>
          </a:p>
        </p:txBody>
      </p:sp>
      <p:sp>
        <p:nvSpPr>
          <p:cNvPr id="8" name="内容占位符 2"/>
          <p:cNvSpPr>
            <a:spLocks noGrp="1"/>
          </p:cNvSpPr>
          <p:nvPr>
            <p:ph idx="1"/>
          </p:nvPr>
        </p:nvSpPr>
        <p:spPr>
          <a:xfrm>
            <a:off x="-2665" y="1214438"/>
            <a:ext cx="9129203" cy="5334607"/>
          </a:xfrm>
        </p:spPr>
        <p:txBody>
          <a:bodyPr/>
          <a:lstStyle/>
          <a:p>
            <a:pPr eaLnBrk="1" hangingPunct="1">
              <a:defRPr/>
            </a:pPr>
            <a:r>
              <a:rPr lang="zh-CN" altLang="en-US" kern="1200" dirty="0" smtClean="0">
                <a:latin typeface="+mn-ea"/>
              </a:rPr>
              <a:t>主要参考文献</a:t>
            </a:r>
            <a:endParaRPr lang="en-US" altLang="zh-CN" kern="1200" dirty="0" smtClean="0">
              <a:latin typeface="+mn-ea"/>
            </a:endParaRPr>
          </a:p>
          <a:p>
            <a:pPr marL="228600" indent="-228600" eaLnBrk="1" hangingPunct="1">
              <a:buFont typeface="+mj-lt"/>
              <a:buAutoNum type="arabicPeriod"/>
              <a:defRPr/>
            </a:pPr>
            <a:r>
              <a:rPr lang="en-US" altLang="zh-CN" sz="1200" b="0" kern="1200" dirty="0">
                <a:latin typeface="+mn-ea"/>
              </a:rPr>
              <a:t>Yu Xiang, </a:t>
            </a:r>
            <a:r>
              <a:rPr lang="en-US" altLang="zh-CN" sz="1200" b="0" kern="1200" dirty="0" err="1">
                <a:latin typeface="+mn-ea"/>
              </a:rPr>
              <a:t>Wonhui</a:t>
            </a:r>
            <a:r>
              <a:rPr lang="en-US" altLang="zh-CN" sz="1200" b="0" kern="1200" dirty="0">
                <a:latin typeface="+mn-ea"/>
              </a:rPr>
              <a:t> Kim, Wei Chen, </a:t>
            </a:r>
            <a:r>
              <a:rPr lang="en-US" altLang="zh-CN" sz="1200" b="0" kern="1200" dirty="0" err="1">
                <a:latin typeface="+mn-ea"/>
              </a:rPr>
              <a:t>Jingwei</a:t>
            </a:r>
            <a:r>
              <a:rPr lang="en-US" altLang="zh-CN" sz="1200" b="0" kern="1200" dirty="0">
                <a:latin typeface="+mn-ea"/>
              </a:rPr>
              <a:t> </a:t>
            </a:r>
            <a:r>
              <a:rPr lang="en-US" altLang="zh-CN" sz="1200" b="0" kern="1200" dirty="0" err="1">
                <a:latin typeface="+mn-ea"/>
              </a:rPr>
              <a:t>Ji</a:t>
            </a:r>
            <a:r>
              <a:rPr lang="en-US" altLang="zh-CN" sz="1200" b="0" kern="1200" dirty="0">
                <a:latin typeface="+mn-ea"/>
              </a:rPr>
              <a:t>, Christopher Choy, </a:t>
            </a:r>
            <a:r>
              <a:rPr lang="en-US" altLang="zh-CN" sz="1200" b="0" kern="1200" dirty="0" err="1">
                <a:latin typeface="+mn-ea"/>
              </a:rPr>
              <a:t>Hao</a:t>
            </a:r>
            <a:r>
              <a:rPr lang="en-US" altLang="zh-CN" sz="1200" b="0" kern="1200" dirty="0">
                <a:latin typeface="+mn-ea"/>
              </a:rPr>
              <a:t> Su, </a:t>
            </a:r>
            <a:r>
              <a:rPr lang="en-US" altLang="zh-CN" sz="1200" b="0" kern="1200" dirty="0" err="1">
                <a:latin typeface="+mn-ea"/>
              </a:rPr>
              <a:t>Roozbeh</a:t>
            </a:r>
            <a:r>
              <a:rPr lang="en-US" altLang="zh-CN" sz="1200" b="0" kern="1200" dirty="0">
                <a:latin typeface="+mn-ea"/>
              </a:rPr>
              <a:t> </a:t>
            </a:r>
            <a:r>
              <a:rPr lang="en-US" altLang="zh-CN" sz="1200" b="0" kern="1200" dirty="0" err="1">
                <a:latin typeface="+mn-ea"/>
              </a:rPr>
              <a:t>Mottaghi</a:t>
            </a:r>
            <a:r>
              <a:rPr lang="en-US" altLang="zh-CN" sz="1200" b="0" kern="1200" dirty="0">
                <a:latin typeface="+mn-ea"/>
              </a:rPr>
              <a:t>, Leonidas </a:t>
            </a:r>
            <a:r>
              <a:rPr lang="en-US" altLang="zh-CN" sz="1200" b="0" kern="1200" dirty="0" err="1">
                <a:latin typeface="+mn-ea"/>
              </a:rPr>
              <a:t>Guibas</a:t>
            </a:r>
            <a:r>
              <a:rPr lang="en-US" altLang="zh-CN" sz="1200" b="0" kern="1200" dirty="0">
                <a:latin typeface="+mn-ea"/>
              </a:rPr>
              <a:t> and Silvio </a:t>
            </a:r>
            <a:r>
              <a:rPr lang="en-US" altLang="zh-CN" sz="1200" b="0" kern="1200" dirty="0" err="1">
                <a:latin typeface="+mn-ea"/>
              </a:rPr>
              <a:t>Savarese</a:t>
            </a:r>
            <a:r>
              <a:rPr lang="en-US" altLang="zh-CN" sz="1200" b="0" kern="1200" dirty="0">
                <a:latin typeface="+mn-ea"/>
              </a:rPr>
              <a:t>. ObjectNet3D: A Large Scale Database for 3D Object Recognition. 2016</a:t>
            </a:r>
            <a:endParaRPr lang="en-US" altLang="zh-CN" sz="1200" b="0" kern="1200" dirty="0" smtClean="0">
              <a:latin typeface="+mn-ea"/>
            </a:endParaRPr>
          </a:p>
          <a:p>
            <a:pPr marL="228600" indent="-228600" eaLnBrk="1" hangingPunct="1">
              <a:buFont typeface="+mj-lt"/>
              <a:buAutoNum type="arabicPeriod"/>
              <a:defRPr/>
            </a:pPr>
            <a:r>
              <a:rPr lang="en-US" altLang="zh-CN" sz="1200" b="0" kern="1200" dirty="0" err="1">
                <a:latin typeface="+mn-ea"/>
              </a:rPr>
              <a:t>Marszalek</a:t>
            </a:r>
            <a:r>
              <a:rPr lang="en-US" altLang="zh-CN" sz="1200" b="0" kern="1200" dirty="0">
                <a:latin typeface="+mn-ea"/>
              </a:rPr>
              <a:t> M, </a:t>
            </a:r>
            <a:r>
              <a:rPr lang="en-US" altLang="zh-CN" sz="1200" b="0" kern="1200" dirty="0" err="1">
                <a:latin typeface="+mn-ea"/>
              </a:rPr>
              <a:t>Schmid</a:t>
            </a:r>
            <a:r>
              <a:rPr lang="en-US" altLang="zh-CN" sz="1200" b="0" kern="1200" dirty="0">
                <a:latin typeface="+mn-ea"/>
              </a:rPr>
              <a:t> C. Semantic Hierarchies for Visual Object Recognition. 2007</a:t>
            </a:r>
            <a:endParaRPr lang="en-US" altLang="zh-CN" sz="1200" b="0" kern="1200" dirty="0" smtClean="0">
              <a:latin typeface="+mn-ea"/>
            </a:endParaRPr>
          </a:p>
          <a:p>
            <a:pPr marL="228600" indent="-228600" eaLnBrk="1" hangingPunct="1">
              <a:buFont typeface="+mj-lt"/>
              <a:buAutoNum type="arabicPeriod"/>
              <a:defRPr/>
            </a:pPr>
            <a:r>
              <a:rPr lang="en-US" altLang="zh-CN" sz="1200" b="0" kern="1200" dirty="0" err="1">
                <a:latin typeface="+mn-ea"/>
              </a:rPr>
              <a:t>Fellbaum</a:t>
            </a:r>
            <a:r>
              <a:rPr lang="en-US" altLang="zh-CN" sz="1200" b="0" kern="1200" dirty="0">
                <a:latin typeface="+mn-ea"/>
              </a:rPr>
              <a:t> C, Miller G. </a:t>
            </a:r>
            <a:r>
              <a:rPr lang="en-US" altLang="zh-CN" sz="1200" b="0" kern="1200" dirty="0" err="1">
                <a:latin typeface="+mn-ea"/>
              </a:rPr>
              <a:t>WordNet:An</a:t>
            </a:r>
            <a:r>
              <a:rPr lang="en-US" altLang="zh-CN" sz="1200" b="0" kern="1200" dirty="0">
                <a:latin typeface="+mn-ea"/>
              </a:rPr>
              <a:t> Electronic Lexical Database. 1998</a:t>
            </a:r>
            <a:endParaRPr lang="en-US" altLang="zh-CN" sz="1200" b="0" kern="1200" dirty="0" smtClean="0">
              <a:latin typeface="+mn-ea"/>
            </a:endParaRPr>
          </a:p>
          <a:p>
            <a:pPr marL="228600" indent="-228600" eaLnBrk="1" hangingPunct="1">
              <a:buFont typeface="+mj-lt"/>
              <a:buAutoNum type="arabicPeriod"/>
              <a:defRPr/>
            </a:pPr>
            <a:r>
              <a:rPr lang="en-US" altLang="zh-CN" sz="1200" b="0" kern="1200" dirty="0">
                <a:latin typeface="+mn-ea"/>
              </a:rPr>
              <a:t>Chao Y W, Wang Z, He Y, et al. HICO: A Benchmark for Recognizing Human-Object Interactions in Images. 2015</a:t>
            </a:r>
          </a:p>
          <a:p>
            <a:pPr marL="228600" indent="-228600" eaLnBrk="1" hangingPunct="1">
              <a:buFont typeface="+mj-lt"/>
              <a:buAutoNum type="arabicPeriod"/>
              <a:defRPr/>
            </a:pPr>
            <a:r>
              <a:rPr lang="en-US" altLang="zh-CN" sz="1200" b="0" kern="1200" dirty="0">
                <a:latin typeface="+mn-ea"/>
              </a:rPr>
              <a:t>Yang Y, </a:t>
            </a:r>
            <a:r>
              <a:rPr lang="en-US" altLang="zh-CN" sz="1200" b="0" kern="1200" dirty="0" err="1">
                <a:latin typeface="+mn-ea"/>
              </a:rPr>
              <a:t>Ramanan</a:t>
            </a:r>
            <a:r>
              <a:rPr lang="en-US" altLang="zh-CN" sz="1200" b="0" kern="1200" dirty="0">
                <a:latin typeface="+mn-ea"/>
              </a:rPr>
              <a:t> D. Articulated pose estimation with flexible mixtures-of-parts. </a:t>
            </a:r>
            <a:r>
              <a:rPr lang="en-US" altLang="zh-CN" sz="1200" b="0" kern="1200" dirty="0" smtClean="0">
                <a:latin typeface="+mn-ea"/>
              </a:rPr>
              <a:t>2011</a:t>
            </a:r>
            <a:endParaRPr lang="en-US" altLang="zh-CN" sz="1200" b="0" kern="1200" dirty="0">
              <a:latin typeface="+mn-ea"/>
            </a:endParaRPr>
          </a:p>
          <a:p>
            <a:pPr marL="228600" indent="-228600" eaLnBrk="1" hangingPunct="1">
              <a:buFont typeface="+mj-lt"/>
              <a:buAutoNum type="arabicPeriod"/>
              <a:defRPr/>
            </a:pPr>
            <a:r>
              <a:rPr lang="en-US" altLang="zh-CN" sz="1200" b="0" kern="1200" dirty="0" err="1">
                <a:latin typeface="+mn-ea"/>
              </a:rPr>
              <a:t>Carreira</a:t>
            </a:r>
            <a:r>
              <a:rPr lang="en-US" altLang="zh-CN" sz="1200" b="0" kern="1200" dirty="0">
                <a:latin typeface="+mn-ea"/>
              </a:rPr>
              <a:t> J, </a:t>
            </a:r>
            <a:r>
              <a:rPr lang="en-US" altLang="zh-CN" sz="1200" b="0" kern="1200" dirty="0" err="1">
                <a:latin typeface="+mn-ea"/>
              </a:rPr>
              <a:t>Agrawal</a:t>
            </a:r>
            <a:r>
              <a:rPr lang="en-US" altLang="zh-CN" sz="1200" b="0" kern="1200" dirty="0">
                <a:latin typeface="+mn-ea"/>
              </a:rPr>
              <a:t> P, </a:t>
            </a:r>
            <a:r>
              <a:rPr lang="en-US" altLang="zh-CN" sz="1200" b="0" kern="1200" dirty="0" err="1">
                <a:latin typeface="+mn-ea"/>
              </a:rPr>
              <a:t>Fragkiadaki</a:t>
            </a:r>
            <a:r>
              <a:rPr lang="en-US" altLang="zh-CN" sz="1200" b="0" kern="1200" dirty="0">
                <a:latin typeface="+mn-ea"/>
              </a:rPr>
              <a:t> K, et al. Human Pose Estimation with Iterative Error Feedback. 2016</a:t>
            </a:r>
          </a:p>
          <a:p>
            <a:pPr marL="228600" indent="-228600" eaLnBrk="1" hangingPunct="1">
              <a:buFont typeface="+mj-lt"/>
              <a:buAutoNum type="arabicPeriod"/>
              <a:defRPr/>
            </a:pPr>
            <a:r>
              <a:rPr lang="en-US" altLang="zh-CN" sz="1200" b="0" kern="1200" dirty="0" err="1" smtClean="0">
                <a:latin typeface="+mn-ea"/>
              </a:rPr>
              <a:t>Camillo</a:t>
            </a:r>
            <a:r>
              <a:rPr lang="en-US" altLang="zh-CN" sz="1200" b="0" kern="1200" dirty="0" smtClean="0">
                <a:latin typeface="+mn-ea"/>
              </a:rPr>
              <a:t> </a:t>
            </a:r>
            <a:r>
              <a:rPr lang="en-US" altLang="zh-CN" sz="1200" b="0" kern="1200" dirty="0">
                <a:latin typeface="+mn-ea"/>
              </a:rPr>
              <a:t>Jose Taylor. Reconstruction of Articulated Objects from Point Correspondences in a Single Image.2000</a:t>
            </a:r>
          </a:p>
          <a:p>
            <a:pPr marL="228600" indent="-228600" eaLnBrk="1" hangingPunct="1">
              <a:buFont typeface="+mj-lt"/>
              <a:buAutoNum type="arabicPeriod"/>
              <a:defRPr/>
            </a:pPr>
            <a:r>
              <a:rPr lang="en-US" altLang="zh-CN" sz="1200" b="0" kern="1200" dirty="0">
                <a:latin typeface="+mn-ea"/>
              </a:rPr>
              <a:t>Guan P, Weiss A, </a:t>
            </a:r>
            <a:r>
              <a:rPr lang="en-US" altLang="zh-CN" sz="1200" b="0" kern="1200" dirty="0" err="1">
                <a:latin typeface="+mn-ea"/>
              </a:rPr>
              <a:t>Bãlan</a:t>
            </a:r>
            <a:r>
              <a:rPr lang="en-US" altLang="zh-CN" sz="1200" b="0" kern="1200" dirty="0">
                <a:latin typeface="+mn-ea"/>
              </a:rPr>
              <a:t> A O, et al. Estimating Human Shape and Pose from a Single Image. 2009</a:t>
            </a:r>
          </a:p>
          <a:p>
            <a:pPr marL="228600" indent="-228600" eaLnBrk="1" hangingPunct="1">
              <a:buFont typeface="+mj-lt"/>
              <a:buAutoNum type="arabicPeriod"/>
              <a:defRPr/>
            </a:pPr>
            <a:r>
              <a:rPr lang="en-US" altLang="zh-CN" sz="1200" b="0" kern="1200" dirty="0">
                <a:latin typeface="+mn-ea"/>
              </a:rPr>
              <a:t>Li Y, Su H, Qi C R, et al. Joint </a:t>
            </a:r>
            <a:r>
              <a:rPr lang="en-US" altLang="zh-CN" sz="1200" b="0" kern="1200" dirty="0" err="1">
                <a:latin typeface="+mn-ea"/>
              </a:rPr>
              <a:t>embeddings</a:t>
            </a:r>
            <a:r>
              <a:rPr lang="en-US" altLang="zh-CN" sz="1200" b="0" kern="1200" dirty="0">
                <a:latin typeface="+mn-ea"/>
              </a:rPr>
              <a:t> of shapes and images via CNN image purification. 2015</a:t>
            </a:r>
          </a:p>
          <a:p>
            <a:pPr marL="228600" indent="-228600" eaLnBrk="1" hangingPunct="1">
              <a:buFont typeface="+mj-lt"/>
              <a:buAutoNum type="arabicPeriod"/>
              <a:defRPr/>
            </a:pPr>
            <a:r>
              <a:rPr lang="en-US" altLang="zh-CN" sz="1200" b="0" kern="1200" dirty="0" err="1">
                <a:latin typeface="+mn-ea"/>
              </a:rPr>
              <a:t>Ionescu</a:t>
            </a:r>
            <a:r>
              <a:rPr lang="en-US" altLang="zh-CN" sz="1200" b="0" kern="1200" dirty="0">
                <a:latin typeface="+mn-ea"/>
              </a:rPr>
              <a:t> C, </a:t>
            </a:r>
            <a:r>
              <a:rPr lang="en-US" altLang="zh-CN" sz="1200" b="0" kern="1200" dirty="0" err="1">
                <a:latin typeface="+mn-ea"/>
              </a:rPr>
              <a:t>Papava</a:t>
            </a:r>
            <a:r>
              <a:rPr lang="en-US" altLang="zh-CN" sz="1200" b="0" kern="1200" dirty="0">
                <a:latin typeface="+mn-ea"/>
              </a:rPr>
              <a:t> D, </a:t>
            </a:r>
            <a:r>
              <a:rPr lang="en-US" altLang="zh-CN" sz="1200" b="0" kern="1200" dirty="0" err="1">
                <a:latin typeface="+mn-ea"/>
              </a:rPr>
              <a:t>Olaru</a:t>
            </a:r>
            <a:r>
              <a:rPr lang="en-US" altLang="zh-CN" sz="1200" b="0" kern="1200" dirty="0">
                <a:latin typeface="+mn-ea"/>
              </a:rPr>
              <a:t> V, et al. Human3.6M[DB/OL]. 2014</a:t>
            </a:r>
          </a:p>
          <a:p>
            <a:pPr marL="228600" indent="-228600" eaLnBrk="1" hangingPunct="1">
              <a:buFont typeface="+mj-lt"/>
              <a:buAutoNum type="arabicPeriod"/>
              <a:defRPr/>
            </a:pPr>
            <a:r>
              <a:rPr lang="en-US" altLang="zh-CN" sz="1200" b="0" kern="1200" dirty="0" err="1">
                <a:latin typeface="+mn-ea"/>
              </a:rPr>
              <a:t>Girshick</a:t>
            </a:r>
            <a:r>
              <a:rPr lang="en-US" altLang="zh-CN" sz="1200" b="0" kern="1200" dirty="0">
                <a:latin typeface="+mn-ea"/>
              </a:rPr>
              <a:t> R. Fast r-</a:t>
            </a:r>
            <a:r>
              <a:rPr lang="en-US" altLang="zh-CN" sz="1200" b="0" kern="1200" dirty="0" err="1">
                <a:latin typeface="+mn-ea"/>
              </a:rPr>
              <a:t>cnn</a:t>
            </a:r>
            <a:r>
              <a:rPr lang="en-US" altLang="zh-CN" sz="1200" b="0" kern="1200" dirty="0">
                <a:latin typeface="+mn-ea"/>
              </a:rPr>
              <a:t>. 2015</a:t>
            </a:r>
          </a:p>
          <a:p>
            <a:pPr marL="228600" indent="-228600" eaLnBrk="1" hangingPunct="1">
              <a:buFont typeface="+mj-lt"/>
              <a:buAutoNum type="arabicPeriod"/>
              <a:defRPr/>
            </a:pPr>
            <a:r>
              <a:rPr lang="en-US" altLang="zh-CN" sz="1200" b="0" kern="1200" dirty="0" err="1">
                <a:latin typeface="+mn-ea"/>
              </a:rPr>
              <a:t>Girshick</a:t>
            </a:r>
            <a:r>
              <a:rPr lang="en-US" altLang="zh-CN" sz="1200" b="0" kern="1200" dirty="0">
                <a:latin typeface="+mn-ea"/>
              </a:rPr>
              <a:t> R, Donahue J, Darrell T, et al. Rich Feature Hierarchies for Accurate Object Detection and Semantic Segmentation. </a:t>
            </a:r>
            <a:r>
              <a:rPr lang="en-US" altLang="zh-CN" sz="1200" b="0" kern="1200" dirty="0" smtClean="0">
                <a:latin typeface="+mn-ea"/>
              </a:rPr>
              <a:t>2014</a:t>
            </a:r>
          </a:p>
          <a:p>
            <a:pPr marL="228600" indent="-228600" eaLnBrk="1" hangingPunct="1">
              <a:buFont typeface="+mj-lt"/>
              <a:buAutoNum type="arabicPeriod"/>
              <a:defRPr/>
            </a:pPr>
            <a:r>
              <a:rPr lang="en-US" altLang="zh-CN" sz="1200" b="0" kern="1200" dirty="0">
                <a:latin typeface="+mn-ea"/>
              </a:rPr>
              <a:t>Deng J, Dong W, </a:t>
            </a:r>
            <a:r>
              <a:rPr lang="en-US" altLang="zh-CN" sz="1200" b="0" kern="1200" dirty="0" err="1">
                <a:latin typeface="+mn-ea"/>
              </a:rPr>
              <a:t>Socher</a:t>
            </a:r>
            <a:r>
              <a:rPr lang="en-US" altLang="zh-CN" sz="1200" b="0" kern="1200" dirty="0">
                <a:latin typeface="+mn-ea"/>
              </a:rPr>
              <a:t> R, et al. </a:t>
            </a:r>
            <a:r>
              <a:rPr lang="en-US" altLang="zh-CN" sz="1200" b="0" kern="1200" dirty="0" err="1">
                <a:latin typeface="+mn-ea"/>
              </a:rPr>
              <a:t>ImageNet</a:t>
            </a:r>
            <a:r>
              <a:rPr lang="en-US" altLang="zh-CN" sz="1200" b="0" kern="1200" dirty="0">
                <a:latin typeface="+mn-ea"/>
              </a:rPr>
              <a:t>: A large-scale hierarchical image database. </a:t>
            </a:r>
            <a:r>
              <a:rPr lang="en-US" altLang="zh-CN" sz="1200" b="0" kern="1200" dirty="0" smtClean="0">
                <a:latin typeface="+mn-ea"/>
              </a:rPr>
              <a:t>2009</a:t>
            </a:r>
          </a:p>
          <a:p>
            <a:pPr marL="228600" indent="-228600" eaLnBrk="1" hangingPunct="1">
              <a:buFont typeface="+mj-lt"/>
              <a:buAutoNum type="arabicPeriod"/>
              <a:defRPr/>
            </a:pPr>
            <a:r>
              <a:rPr lang="en-US" altLang="zh-CN" sz="1200" b="0" kern="1200" dirty="0" err="1">
                <a:latin typeface="+mn-ea"/>
              </a:rPr>
              <a:t>Valmadre</a:t>
            </a:r>
            <a:r>
              <a:rPr lang="en-US" altLang="zh-CN" sz="1200" b="0" kern="1200" dirty="0">
                <a:latin typeface="+mn-ea"/>
              </a:rPr>
              <a:t> J, </a:t>
            </a:r>
            <a:r>
              <a:rPr lang="en-US" altLang="zh-CN" sz="1200" b="0" kern="1200" dirty="0" err="1">
                <a:latin typeface="+mn-ea"/>
              </a:rPr>
              <a:t>Lucey</a:t>
            </a:r>
            <a:r>
              <a:rPr lang="en-US" altLang="zh-CN" sz="1200" b="0" kern="1200" dirty="0">
                <a:latin typeface="+mn-ea"/>
              </a:rPr>
              <a:t> S. Deterministic 3D Human Pose Estimation Using Rigid Structure. </a:t>
            </a:r>
            <a:r>
              <a:rPr lang="en-US" altLang="zh-CN" sz="1200" b="0" kern="1200" dirty="0" smtClean="0">
                <a:latin typeface="+mn-ea"/>
              </a:rPr>
              <a:t>2010</a:t>
            </a:r>
          </a:p>
          <a:p>
            <a:pPr marL="228600" indent="-228600" eaLnBrk="1" hangingPunct="1">
              <a:buFont typeface="+mj-lt"/>
              <a:buAutoNum type="arabicPeriod"/>
              <a:defRPr/>
            </a:pPr>
            <a:r>
              <a:rPr lang="fr-FR" altLang="zh-CN" sz="1200" b="0" kern="1200" dirty="0">
                <a:latin typeface="+mn-ea"/>
              </a:rPr>
              <a:t>CMU. Graphics Lab Motion Capture Database[DB/OL]. </a:t>
            </a:r>
            <a:r>
              <a:rPr lang="fr-FR" altLang="zh-CN" sz="1200" b="0" kern="1200" dirty="0" smtClean="0">
                <a:latin typeface="+mn-ea"/>
              </a:rPr>
              <a:t>2007</a:t>
            </a:r>
          </a:p>
          <a:p>
            <a:pPr marL="228600" indent="-228600" eaLnBrk="1" hangingPunct="1">
              <a:buFont typeface="+mj-lt"/>
              <a:buAutoNum type="arabicPeriod"/>
              <a:defRPr/>
            </a:pPr>
            <a:r>
              <a:rPr lang="en-US" altLang="zh-CN" sz="1200" b="0" kern="1200" dirty="0">
                <a:latin typeface="+mn-ea"/>
              </a:rPr>
              <a:t>Chao Y W, Wang Z, He Y, et al. HICO: A Benchmark for Recognizing Human-Object Interactions in Images. 2015</a:t>
            </a:r>
          </a:p>
        </p:txBody>
      </p:sp>
    </p:spTree>
    <p:extLst>
      <p:ext uri="{BB962C8B-B14F-4D97-AF65-F5344CB8AC3E}">
        <p14:creationId xmlns:p14="http://schemas.microsoft.com/office/powerpoint/2010/main" val="2860702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a:spLocks noGrp="1"/>
          </p:cNvSpPr>
          <p:nvPr>
            <p:ph type="sldNum" sz="quarter" idx="4294967295"/>
          </p:nvPr>
        </p:nvSpPr>
        <p:spPr>
          <a:xfrm>
            <a:off x="8053388" y="1588"/>
            <a:ext cx="1090612"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D06CE5A0-2C7D-44BD-9389-D85F2ACA31DB}" type="slidenum">
              <a:rPr lang="en-US" altLang="zh-CN" sz="1800">
                <a:solidFill>
                  <a:srgbClr val="000000"/>
                </a:solidFill>
                <a:ea typeface="宋体" panose="02010600030101010101" pitchFamily="2" charset="-122"/>
              </a:rPr>
              <a:pPr/>
              <a:t>25</a:t>
            </a:fld>
            <a:endParaRPr lang="zh-CN" altLang="en-US" sz="1800">
              <a:solidFill>
                <a:srgbClr val="000000"/>
              </a:solidFill>
              <a:ea typeface="宋体" panose="02010600030101010101" pitchFamily="2" charset="-122"/>
            </a:endParaRPr>
          </a:p>
        </p:txBody>
      </p:sp>
      <p:pic>
        <p:nvPicPr>
          <p:cNvPr id="573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325" y="349250"/>
            <a:ext cx="67373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71450" y="2355850"/>
            <a:ext cx="8991600" cy="1758950"/>
          </a:xfrm>
          <a:prstGeom prst="rect">
            <a:avLst/>
          </a:prstGeom>
          <a:noFill/>
          <a:ln w="9525">
            <a:noFill/>
            <a:miter lim="800000"/>
          </a:ln>
          <a:effectLst/>
        </p:spPr>
        <p:txBody>
          <a:bodyPr anchor="ctr"/>
          <a:lstStyle/>
          <a:p>
            <a:pPr algn="ctr" fontAlgn="base">
              <a:spcBef>
                <a:spcPct val="0"/>
              </a:spcBef>
              <a:spcAft>
                <a:spcPct val="0"/>
              </a:spcAft>
              <a:defRPr/>
            </a:pPr>
            <a:r>
              <a:rPr lang="zh-CN" altLang="en-US" sz="4000" b="1" dirty="0">
                <a:solidFill>
                  <a:srgbClr val="FF0000"/>
                </a:solidFill>
                <a:effectLst>
                  <a:outerShdw blurRad="38100" dist="38100" dir="2700000" algn="tl">
                    <a:srgbClr val="C0C0C0"/>
                  </a:outerShdw>
                </a:effectLst>
                <a:latin typeface="Arial" panose="020B0604020202020204" pitchFamily="34" charset="0"/>
                <a:ea typeface="华文中宋" panose="02010600040101010101" pitchFamily="2" charset="-122"/>
              </a:rPr>
              <a:t/>
            </a:r>
            <a:br>
              <a:rPr lang="zh-CN" altLang="en-US" sz="4000" b="1" dirty="0">
                <a:solidFill>
                  <a:srgbClr val="FF0000"/>
                </a:solidFill>
                <a:effectLst>
                  <a:outerShdw blurRad="38100" dist="38100" dir="2700000" algn="tl">
                    <a:srgbClr val="C0C0C0"/>
                  </a:outerShdw>
                </a:effectLst>
                <a:latin typeface="Arial" panose="020B0604020202020204" pitchFamily="34" charset="0"/>
                <a:ea typeface="华文中宋" panose="02010600040101010101" pitchFamily="2" charset="-122"/>
              </a:rPr>
            </a:br>
            <a:r>
              <a:rPr lang="zh-CN" altLang="en-US" sz="4000" b="1" dirty="0">
                <a:solidFill>
                  <a:srgbClr val="FF0000"/>
                </a:solidFill>
                <a:effectLst>
                  <a:outerShdw blurRad="38100" dist="38100" dir="2700000" algn="tl">
                    <a:srgbClr val="C0C0C0"/>
                  </a:outerShdw>
                </a:effectLst>
                <a:latin typeface="Arial" panose="020B0604020202020204" pitchFamily="34" charset="0"/>
                <a:ea typeface="华文中宋" panose="02010600040101010101" pitchFamily="2" charset="-122"/>
              </a:rPr>
              <a:t>谢谢！</a:t>
            </a:r>
          </a:p>
        </p:txBody>
      </p:sp>
    </p:spTree>
    <p:extLst>
      <p:ext uri="{BB962C8B-B14F-4D97-AF65-F5344CB8AC3E}">
        <p14:creationId xmlns:p14="http://schemas.microsoft.com/office/powerpoint/2010/main" val="875266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一、论文选题背景和意义（</a:t>
            </a:r>
            <a:r>
              <a:rPr lang="en-US" altLang="zh-CN" sz="3200" dirty="0" smtClean="0"/>
              <a:t>1/2</a:t>
            </a:r>
            <a:r>
              <a:rPr lang="zh-CN" altLang="en-US" sz="3200" dirty="0" smtClean="0"/>
              <a:t>）</a:t>
            </a:r>
            <a:endParaRPr lang="zh-CN" altLang="en-US" sz="3200" dirty="0"/>
          </a:p>
        </p:txBody>
      </p:sp>
      <p:sp>
        <p:nvSpPr>
          <p:cNvPr id="10244"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9AF841C1-695D-4830-829B-D7F30BDFABB9}" type="slidenum">
              <a:rPr lang="en-US" altLang="zh-CN" sz="1800">
                <a:ea typeface="宋体" panose="02010600030101010101" pitchFamily="2" charset="-122"/>
              </a:rPr>
              <a:t>3</a:t>
            </a:fld>
            <a:endParaRPr lang="en-US" altLang="zh-CN" sz="1800">
              <a:ea typeface="宋体" panose="02010600030101010101" pitchFamily="2" charset="-122"/>
            </a:endParaRPr>
          </a:p>
        </p:txBody>
      </p:sp>
      <p:sp>
        <p:nvSpPr>
          <p:cNvPr id="5" name="内容占位符 2"/>
          <p:cNvSpPr txBox="1"/>
          <p:nvPr/>
        </p:nvSpPr>
        <p:spPr bwMode="auto">
          <a:xfrm>
            <a:off x="17462" y="1214439"/>
            <a:ext cx="9126538" cy="166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Font typeface="Arial" panose="020B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9pPr>
          </a:lstStyle>
          <a:p>
            <a:pPr eaLnBrk="1" hangingPunct="1"/>
            <a:r>
              <a:rPr lang="zh-CN" altLang="en-US" sz="2400" kern="0" dirty="0" smtClean="0"/>
              <a:t>论文选题背景</a:t>
            </a:r>
            <a:endParaRPr lang="en-US" altLang="zh-CN" sz="2400" kern="0" dirty="0" smtClean="0"/>
          </a:p>
          <a:p>
            <a:pPr lvl="1" eaLnBrk="1" hangingPunct="1"/>
            <a:r>
              <a:rPr lang="zh-CN" altLang="en-US" sz="2400" b="0" kern="0" dirty="0" smtClean="0">
                <a:solidFill>
                  <a:schemeClr val="tx1"/>
                </a:solidFill>
                <a:latin typeface="Times New Roman" panose="02020603050405020304" pitchFamily="18" charset="0"/>
                <a:ea typeface="黑体" panose="02010609060101010101" pitchFamily="2" charset="-122"/>
              </a:rPr>
              <a:t>国家自然基金重点项目：“感知素材可交互内容编辑与生成理论及方法”</a:t>
            </a:r>
            <a:endParaRPr lang="en-US" altLang="zh-CN" sz="2400" b="0" kern="0" dirty="0">
              <a:solidFill>
                <a:schemeClr val="tx1"/>
              </a:solidFill>
              <a:latin typeface="Times New Roman" panose="02020603050405020304" pitchFamily="18" charset="0"/>
              <a:ea typeface="黑体" panose="0201060906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5059" y="2442103"/>
            <a:ext cx="4952257" cy="3871704"/>
          </a:xfrm>
          <a:prstGeom prst="rect">
            <a:avLst/>
          </a:prstGeom>
        </p:spPr>
      </p:pic>
      <p:sp>
        <p:nvSpPr>
          <p:cNvPr id="4" name="矩形 3"/>
          <p:cNvSpPr/>
          <p:nvPr/>
        </p:nvSpPr>
        <p:spPr>
          <a:xfrm>
            <a:off x="2017058" y="4531659"/>
            <a:ext cx="1008529" cy="847165"/>
          </a:xfrm>
          <a:prstGeom prst="rect">
            <a:avLst/>
          </a:prstGeom>
          <a:noFill/>
          <a:ln w="76200">
            <a:solidFill>
              <a:schemeClr val="accent3"/>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一、论文选题背景和意义（</a:t>
            </a:r>
            <a:r>
              <a:rPr lang="en-US" altLang="zh-CN" sz="3200" dirty="0" smtClean="0"/>
              <a:t>2/2</a:t>
            </a:r>
            <a:r>
              <a:rPr lang="zh-CN" altLang="en-US" sz="3200" dirty="0" smtClean="0"/>
              <a:t>）</a:t>
            </a:r>
            <a:endParaRPr lang="zh-CN" altLang="en-US" sz="3200" dirty="0"/>
          </a:p>
        </p:txBody>
      </p:sp>
      <p:sp>
        <p:nvSpPr>
          <p:cNvPr id="12291" name="内容占位符 2"/>
          <p:cNvSpPr>
            <a:spLocks noGrp="1"/>
          </p:cNvSpPr>
          <p:nvPr>
            <p:ph idx="1"/>
          </p:nvPr>
        </p:nvSpPr>
        <p:spPr>
          <a:xfrm>
            <a:off x="0" y="1151692"/>
            <a:ext cx="9126538" cy="5090081"/>
          </a:xfrm>
        </p:spPr>
        <p:txBody>
          <a:bodyPr/>
          <a:lstStyle/>
          <a:p>
            <a:pPr eaLnBrk="1" hangingPunct="1"/>
            <a:r>
              <a:rPr lang="zh-CN" altLang="en-US" sz="2000" dirty="0" smtClean="0"/>
              <a:t>论文选题意义</a:t>
            </a:r>
          </a:p>
          <a:p>
            <a:pPr lvl="1" eaLnBrk="1" hangingPunct="1"/>
            <a:r>
              <a:rPr lang="zh-CN" altLang="en-US" sz="2000" b="0" dirty="0">
                <a:solidFill>
                  <a:schemeClr val="tx1"/>
                </a:solidFill>
              </a:rPr>
              <a:t>交互</a:t>
            </a:r>
            <a:r>
              <a:rPr lang="zh-CN" altLang="en-US" sz="2000" b="0" dirty="0" smtClean="0">
                <a:solidFill>
                  <a:schemeClr val="tx1"/>
                </a:solidFill>
              </a:rPr>
              <a:t>性（</a:t>
            </a:r>
            <a:r>
              <a:rPr lang="en-US" altLang="zh-CN" sz="2000" b="0" dirty="0" smtClean="0">
                <a:solidFill>
                  <a:schemeClr val="tx1"/>
                </a:solidFill>
              </a:rPr>
              <a:t>affordance</a:t>
            </a:r>
            <a:r>
              <a:rPr lang="zh-CN" altLang="en-US" sz="2000" b="0" dirty="0" smtClean="0">
                <a:solidFill>
                  <a:schemeClr val="tx1"/>
                </a:solidFill>
              </a:rPr>
              <a:t>）：揭示</a:t>
            </a:r>
            <a:r>
              <a:rPr lang="zh-CN" altLang="en-US" sz="2000" b="0" dirty="0">
                <a:solidFill>
                  <a:schemeClr val="tx1"/>
                </a:solidFill>
              </a:rPr>
              <a:t>了</a:t>
            </a:r>
            <a:r>
              <a:rPr lang="zh-CN" altLang="en-US" sz="2000" b="0" dirty="0" smtClean="0">
                <a:solidFill>
                  <a:schemeClr val="tx1"/>
                </a:solidFill>
              </a:rPr>
              <a:t>对象所具有的功能和人可能</a:t>
            </a:r>
            <a:r>
              <a:rPr lang="zh-CN" altLang="en-US" sz="2000" b="0" dirty="0">
                <a:solidFill>
                  <a:schemeClr val="tx1"/>
                </a:solidFill>
              </a:rPr>
              <a:t>对其执行的操作</a:t>
            </a:r>
            <a:r>
              <a:rPr lang="zh-CN" altLang="en-US" sz="2000" b="0" dirty="0" smtClean="0">
                <a:solidFill>
                  <a:schemeClr val="tx1"/>
                </a:solidFill>
              </a:rPr>
              <a:t>。</a:t>
            </a:r>
            <a:endParaRPr lang="en-US" altLang="zh-CN" sz="2000" b="0" dirty="0" smtClean="0">
              <a:solidFill>
                <a:schemeClr val="tx1"/>
              </a:solidFill>
            </a:endParaRPr>
          </a:p>
          <a:p>
            <a:pPr lvl="1" eaLnBrk="1" hangingPunct="1"/>
            <a:endParaRPr lang="en-US" altLang="zh-CN" sz="2000" b="0" dirty="0">
              <a:solidFill>
                <a:schemeClr val="tx1"/>
              </a:solidFill>
            </a:endParaRPr>
          </a:p>
          <a:p>
            <a:pPr lvl="1" eaLnBrk="1" hangingPunct="1"/>
            <a:endParaRPr lang="en-US" altLang="zh-CN" sz="2000" b="0" dirty="0" smtClean="0">
              <a:solidFill>
                <a:schemeClr val="tx1"/>
              </a:solidFill>
            </a:endParaRPr>
          </a:p>
          <a:p>
            <a:pPr lvl="1" eaLnBrk="1" hangingPunct="1"/>
            <a:endParaRPr lang="en-US" altLang="zh-CN" sz="2000" b="0" dirty="0">
              <a:solidFill>
                <a:schemeClr val="tx1"/>
              </a:solidFill>
            </a:endParaRPr>
          </a:p>
          <a:p>
            <a:pPr lvl="1" eaLnBrk="1" hangingPunct="1"/>
            <a:endParaRPr lang="en-US" altLang="zh-CN" sz="2000" b="0" dirty="0" smtClean="0">
              <a:solidFill>
                <a:schemeClr val="tx1"/>
              </a:solidFill>
            </a:endParaRPr>
          </a:p>
          <a:p>
            <a:pPr marL="342900" lvl="1" indent="0" eaLnBrk="1" hangingPunct="1">
              <a:buNone/>
            </a:pPr>
            <a:endParaRPr lang="en-US" altLang="zh-CN" sz="2000" b="0" dirty="0" smtClean="0">
              <a:solidFill>
                <a:schemeClr val="tx1"/>
              </a:solidFill>
            </a:endParaRPr>
          </a:p>
          <a:p>
            <a:pPr marL="342900" lvl="1" indent="0" eaLnBrk="1" hangingPunct="1">
              <a:buNone/>
            </a:pPr>
            <a:r>
              <a:rPr lang="zh-CN" altLang="en-US" sz="2000" b="0" dirty="0" smtClean="0">
                <a:solidFill>
                  <a:schemeClr val="tx1"/>
                </a:solidFill>
              </a:rPr>
              <a:t>作用：</a:t>
            </a:r>
            <a:endParaRPr lang="en-US" altLang="zh-CN" sz="2000" b="0" dirty="0" smtClean="0">
              <a:solidFill>
                <a:schemeClr val="tx1"/>
              </a:solidFill>
            </a:endParaRPr>
          </a:p>
          <a:p>
            <a:pPr lvl="1" eaLnBrk="1" hangingPunct="1"/>
            <a:r>
              <a:rPr lang="zh-CN" altLang="en-US" sz="2000" b="0" dirty="0">
                <a:solidFill>
                  <a:schemeClr val="tx1"/>
                </a:solidFill>
              </a:rPr>
              <a:t>帮助计算机识别</a:t>
            </a:r>
            <a:r>
              <a:rPr lang="zh-CN" altLang="en-US" sz="2000" b="0" dirty="0" smtClean="0">
                <a:solidFill>
                  <a:schemeClr val="tx1"/>
                </a:solidFill>
              </a:rPr>
              <a:t>和理解图像</a:t>
            </a:r>
            <a:r>
              <a:rPr lang="zh-CN" altLang="en-US" sz="2000" b="0" dirty="0">
                <a:solidFill>
                  <a:schemeClr val="tx1"/>
                </a:solidFill>
              </a:rPr>
              <a:t>和视频</a:t>
            </a:r>
            <a:r>
              <a:rPr lang="zh-CN" altLang="en-US" sz="2000" b="0" dirty="0" smtClean="0">
                <a:solidFill>
                  <a:schemeClr val="tx1"/>
                </a:solidFill>
              </a:rPr>
              <a:t>中</a:t>
            </a:r>
            <a:r>
              <a:rPr lang="zh-CN" altLang="en-US" sz="2000" b="0" dirty="0">
                <a:solidFill>
                  <a:schemeClr val="tx1"/>
                </a:solidFill>
              </a:rPr>
              <a:t>的人类</a:t>
            </a:r>
            <a:r>
              <a:rPr lang="zh-CN" altLang="en-US" sz="2000" b="0" dirty="0" smtClean="0">
                <a:solidFill>
                  <a:schemeClr val="tx1"/>
                </a:solidFill>
              </a:rPr>
              <a:t>活动，理解人类的世界</a:t>
            </a:r>
            <a:endParaRPr lang="en-US" altLang="zh-CN" sz="2000" b="0" dirty="0" smtClean="0">
              <a:solidFill>
                <a:schemeClr val="tx1"/>
              </a:solidFill>
            </a:endParaRPr>
          </a:p>
          <a:p>
            <a:pPr marL="342900" lvl="1" indent="0" eaLnBrk="1" hangingPunct="1">
              <a:buNone/>
            </a:pPr>
            <a:r>
              <a:rPr lang="zh-CN" altLang="en-US" sz="2000" b="0" dirty="0" smtClean="0">
                <a:solidFill>
                  <a:schemeClr val="tx1"/>
                </a:solidFill>
              </a:rPr>
              <a:t>涉及知识：</a:t>
            </a:r>
            <a:endParaRPr lang="en-US" altLang="zh-CN" sz="2000" b="0" dirty="0" smtClean="0">
              <a:solidFill>
                <a:schemeClr val="tx1"/>
              </a:solidFill>
            </a:endParaRPr>
          </a:p>
          <a:p>
            <a:pPr lvl="1" eaLnBrk="1" hangingPunct="1"/>
            <a:r>
              <a:rPr lang="zh-CN" altLang="en-US" sz="2000" b="0" dirty="0" smtClean="0">
                <a:solidFill>
                  <a:schemeClr val="tx1"/>
                </a:solidFill>
              </a:rPr>
              <a:t>语义关系、接触点、物体姿态和</a:t>
            </a:r>
            <a:r>
              <a:rPr lang="zh-CN" altLang="en-US" sz="2000" b="0" dirty="0">
                <a:solidFill>
                  <a:schemeClr val="tx1"/>
                </a:solidFill>
              </a:rPr>
              <a:t>人类姿态</a:t>
            </a:r>
            <a:r>
              <a:rPr lang="zh-CN" altLang="en-US" sz="2000" b="0" dirty="0" smtClean="0">
                <a:solidFill>
                  <a:schemeClr val="tx1"/>
                </a:solidFill>
              </a:rPr>
              <a:t>等知识。</a:t>
            </a:r>
            <a:endParaRPr lang="en-US" altLang="zh-CN" sz="2000" b="0" dirty="0" smtClean="0">
              <a:solidFill>
                <a:schemeClr val="tx1"/>
              </a:solidFill>
            </a:endParaRPr>
          </a:p>
          <a:p>
            <a:pPr marL="342900" lvl="1" indent="0" eaLnBrk="1" hangingPunct="1">
              <a:buNone/>
            </a:pPr>
            <a:r>
              <a:rPr lang="zh-CN" altLang="en-US" sz="2000" b="0" dirty="0" smtClean="0">
                <a:solidFill>
                  <a:schemeClr val="tx1"/>
                </a:solidFill>
              </a:rPr>
              <a:t>体现形式：</a:t>
            </a:r>
            <a:endParaRPr lang="en-US" altLang="zh-CN" sz="2000" b="0" dirty="0" smtClean="0">
              <a:solidFill>
                <a:schemeClr val="tx1"/>
              </a:solidFill>
            </a:endParaRPr>
          </a:p>
          <a:p>
            <a:pPr lvl="1" eaLnBrk="1" hangingPunct="1"/>
            <a:r>
              <a:rPr lang="zh-CN" altLang="en-US" sz="2000" b="0" dirty="0" smtClean="0">
                <a:solidFill>
                  <a:schemeClr val="tx1"/>
                </a:solidFill>
              </a:rPr>
              <a:t>人与物体接触点的</a:t>
            </a:r>
            <a:r>
              <a:rPr lang="en-US" altLang="zh-CN" sz="2000" b="0" dirty="0" smtClean="0">
                <a:solidFill>
                  <a:schemeClr val="tx1"/>
                </a:solidFill>
              </a:rPr>
              <a:t>heat map</a:t>
            </a:r>
          </a:p>
          <a:p>
            <a:pPr lvl="1" eaLnBrk="1" hangingPunct="1"/>
            <a:r>
              <a:rPr lang="zh-CN" altLang="en-US" sz="2000" b="0" dirty="0" smtClean="0">
                <a:solidFill>
                  <a:schemeClr val="tx1"/>
                </a:solidFill>
              </a:rPr>
              <a:t>机器人从人与物体交互视频中学习</a:t>
            </a:r>
            <a:r>
              <a:rPr lang="en-US" altLang="zh-CN" sz="2000" b="0" dirty="0" smtClean="0">
                <a:solidFill>
                  <a:schemeClr val="tx1"/>
                </a:solidFill>
              </a:rPr>
              <a:t>object affordance</a:t>
            </a:r>
            <a:r>
              <a:rPr lang="zh-CN" altLang="en-US" sz="2000" b="0" dirty="0" smtClean="0">
                <a:solidFill>
                  <a:schemeClr val="tx1"/>
                </a:solidFill>
              </a:rPr>
              <a:t>和</a:t>
            </a:r>
            <a:r>
              <a:rPr lang="en-US" altLang="zh-CN" sz="2000" b="0" dirty="0" smtClean="0">
                <a:solidFill>
                  <a:schemeClr val="tx1"/>
                </a:solidFill>
              </a:rPr>
              <a:t>social affordance</a:t>
            </a:r>
          </a:p>
          <a:p>
            <a:pPr marL="342900" lvl="1" indent="0" eaLnBrk="1" hangingPunct="1">
              <a:buNone/>
            </a:pPr>
            <a:r>
              <a:rPr lang="zh-CN" altLang="en-US" sz="2000" dirty="0" smtClean="0">
                <a:solidFill>
                  <a:schemeClr val="tx1"/>
                </a:solidFill>
              </a:rPr>
              <a:t>现状：</a:t>
            </a:r>
            <a:r>
              <a:rPr lang="en-US" altLang="zh-CN" sz="2000" dirty="0" smtClean="0">
                <a:solidFill>
                  <a:schemeClr val="tx1"/>
                </a:solidFill>
              </a:rPr>
              <a:t>2D</a:t>
            </a:r>
            <a:r>
              <a:rPr lang="zh-CN" altLang="en-US" sz="2000" dirty="0" smtClean="0">
                <a:solidFill>
                  <a:schemeClr val="tx1"/>
                </a:solidFill>
              </a:rPr>
              <a:t>的</a:t>
            </a:r>
            <a:r>
              <a:rPr lang="en-US" altLang="zh-CN" sz="2000" dirty="0" smtClean="0">
                <a:solidFill>
                  <a:schemeClr val="tx1"/>
                </a:solidFill>
              </a:rPr>
              <a:t>affordance</a:t>
            </a:r>
            <a:r>
              <a:rPr lang="zh-CN" altLang="en-US" sz="2000" dirty="0" smtClean="0">
                <a:solidFill>
                  <a:schemeClr val="tx1"/>
                </a:solidFill>
              </a:rPr>
              <a:t>研究多，</a:t>
            </a:r>
            <a:r>
              <a:rPr lang="en-US" altLang="zh-CN" sz="2000" dirty="0" smtClean="0">
                <a:solidFill>
                  <a:schemeClr val="tx1"/>
                </a:solidFill>
              </a:rPr>
              <a:t>3D</a:t>
            </a:r>
            <a:r>
              <a:rPr lang="zh-CN" altLang="en-US" sz="2000" dirty="0" smtClean="0">
                <a:solidFill>
                  <a:schemeClr val="tx1"/>
                </a:solidFill>
              </a:rPr>
              <a:t>的</a:t>
            </a:r>
            <a:r>
              <a:rPr lang="en-US" altLang="zh-CN" sz="2000" dirty="0" smtClean="0">
                <a:solidFill>
                  <a:schemeClr val="tx1"/>
                </a:solidFill>
              </a:rPr>
              <a:t>affordance</a:t>
            </a:r>
            <a:r>
              <a:rPr lang="zh-CN" altLang="en-US" sz="2000" dirty="0" smtClean="0">
                <a:solidFill>
                  <a:schemeClr val="tx1"/>
                </a:solidFill>
              </a:rPr>
              <a:t>研究少</a:t>
            </a:r>
            <a:endParaRPr lang="en-US" altLang="zh-CN" sz="2000" dirty="0">
              <a:solidFill>
                <a:schemeClr val="tx1"/>
              </a:solidFill>
            </a:endParaRPr>
          </a:p>
          <a:p>
            <a:pPr lvl="1" eaLnBrk="1" hangingPunct="1"/>
            <a:endParaRPr lang="en-US" altLang="zh-CN" sz="2000" b="0" dirty="0" smtClean="0">
              <a:solidFill>
                <a:schemeClr val="tx1"/>
              </a:solidFill>
            </a:endParaRPr>
          </a:p>
          <a:p>
            <a:pPr marL="342900" lvl="1" indent="0" eaLnBrk="1" hangingPunct="1">
              <a:buNone/>
            </a:pPr>
            <a:endParaRPr lang="en-US" altLang="zh-CN" sz="2000" b="0" dirty="0" smtClean="0">
              <a:solidFill>
                <a:schemeClr val="tx1"/>
              </a:solidFill>
            </a:endParaRPr>
          </a:p>
          <a:p>
            <a:pPr lvl="1" eaLnBrk="1" hangingPunct="1"/>
            <a:endParaRPr lang="en-US" altLang="zh-CN" sz="2000" b="0" dirty="0">
              <a:solidFill>
                <a:schemeClr val="tx1"/>
              </a:solidFill>
            </a:endParaRPr>
          </a:p>
        </p:txBody>
      </p:sp>
      <p:sp>
        <p:nvSpPr>
          <p:cNvPr id="12292"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C3E4344A-7E92-4A6D-8029-834BE571BC41}" type="slidenum">
              <a:rPr lang="en-US" altLang="zh-CN" sz="1800">
                <a:ea typeface="宋体" panose="02010600030101010101" pitchFamily="2" charset="-122"/>
              </a:rPr>
              <a:t>4</a:t>
            </a:fld>
            <a:endParaRPr lang="en-US" altLang="zh-CN" sz="180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0" y="2211249"/>
            <a:ext cx="3838575" cy="1509414"/>
          </a:xfrm>
          <a:prstGeom prst="rect">
            <a:avLst/>
          </a:prstGeom>
        </p:spPr>
      </p:pic>
      <p:pic>
        <p:nvPicPr>
          <p:cNvPr id="4" name="图片 3"/>
          <p:cNvPicPr>
            <a:picLocks noChangeAspect="1"/>
          </p:cNvPicPr>
          <p:nvPr/>
        </p:nvPicPr>
        <p:blipFill>
          <a:blip r:embed="rId4"/>
          <a:stretch>
            <a:fillRect/>
          </a:stretch>
        </p:blipFill>
        <p:spPr>
          <a:xfrm>
            <a:off x="3838575" y="2146996"/>
            <a:ext cx="2810800" cy="1573667"/>
          </a:xfrm>
          <a:prstGeom prst="rect">
            <a:avLst/>
          </a:prstGeom>
        </p:spPr>
      </p:pic>
      <p:pic>
        <p:nvPicPr>
          <p:cNvPr id="5" name="图片 4"/>
          <p:cNvPicPr>
            <a:picLocks noChangeAspect="1"/>
          </p:cNvPicPr>
          <p:nvPr/>
        </p:nvPicPr>
        <p:blipFill>
          <a:blip r:embed="rId5"/>
          <a:stretch>
            <a:fillRect/>
          </a:stretch>
        </p:blipFill>
        <p:spPr>
          <a:xfrm>
            <a:off x="6602875" y="2169937"/>
            <a:ext cx="2619375" cy="155072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sz="3200" dirty="0" smtClean="0"/>
              <a:t>汇报提纲</a:t>
            </a:r>
            <a:endParaRPr lang="zh-CN" altLang="en-US" sz="3200" dirty="0"/>
          </a:p>
        </p:txBody>
      </p:sp>
      <p:sp>
        <p:nvSpPr>
          <p:cNvPr id="1433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4D960BA1-9411-401A-BA1F-70DDDF77B3F2}" type="slidenum">
              <a:rPr lang="en-US" altLang="zh-CN" sz="1800">
                <a:ea typeface="宋体" panose="02010600030101010101" pitchFamily="2" charset="-122"/>
              </a:rPr>
              <a:t>5</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a:t>
            </a:r>
            <a:r>
              <a:rPr lang="zh-CN" altLang="en-US" sz="2800" b="1" kern="0" dirty="0" smtClean="0">
                <a:latin typeface="华文中宋" panose="02010600040101010101" pitchFamily="2" charset="-122"/>
              </a:rPr>
              <a:t>文献</a:t>
            </a:r>
            <a:r>
              <a:rPr lang="zh-CN" altLang="en-US" sz="2800" b="1" dirty="0" smtClean="0">
                <a:latin typeface="华文中宋" panose="02010600040101010101" pitchFamily="2" charset="-122"/>
                <a:ea typeface="+mn-ea"/>
              </a:rPr>
              <a:t> </a:t>
            </a:r>
            <a:endParaRPr lang="en-US" altLang="zh-CN" sz="2800" b="1" dirty="0">
              <a:latin typeface="华文中宋" panose="02010600040101010101" pitchFamily="2" charset="-122"/>
              <a:ea typeface="+mn-ea"/>
            </a:endParaRPr>
          </a:p>
        </p:txBody>
      </p:sp>
      <p:cxnSp>
        <p:nvCxnSpPr>
          <p:cNvPr id="11" name="直接连接符 10"/>
          <p:cNvCxnSpPr/>
          <p:nvPr/>
        </p:nvCxnSpPr>
        <p:spPr>
          <a:xfrm>
            <a:off x="2527300" y="3294063"/>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1/7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6</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sz="2400" dirty="0"/>
              <a:t>2D affordance</a:t>
            </a:r>
          </a:p>
          <a:p>
            <a:pPr marL="0" indent="0" eaLnBrk="1" hangingPunct="1">
              <a:buNone/>
            </a:pPr>
            <a:r>
              <a:rPr lang="zh-CN" altLang="en-US" sz="2400" b="0" dirty="0" smtClean="0"/>
              <a:t>本文提出了一种弱监督的方法来发现对象可能的功能，每个功能都是由特定的人</a:t>
            </a:r>
            <a:r>
              <a:rPr lang="en-US" altLang="zh-CN" sz="2400" b="0" dirty="0" smtClean="0"/>
              <a:t>-</a:t>
            </a:r>
            <a:r>
              <a:rPr lang="zh-CN" altLang="en-US" sz="2400" b="0" dirty="0" smtClean="0"/>
              <a:t>对象交互来表示的。可以根据人体姿势和接触点 预测乐器种类。</a:t>
            </a:r>
          </a:p>
        </p:txBody>
      </p:sp>
      <p:sp>
        <p:nvSpPr>
          <p:cNvPr id="5" name="文本框 4"/>
          <p:cNvSpPr txBox="1"/>
          <p:nvPr/>
        </p:nvSpPr>
        <p:spPr>
          <a:xfrm>
            <a:off x="2315438" y="6136026"/>
            <a:ext cx="6828562" cy="307777"/>
          </a:xfrm>
          <a:prstGeom prst="rect">
            <a:avLst/>
          </a:prstGeom>
          <a:noFill/>
        </p:spPr>
        <p:txBody>
          <a:bodyPr wrap="square" rtlCol="0">
            <a:spAutoFit/>
          </a:bodyPr>
          <a:lstStyle/>
          <a:p>
            <a:pPr algn="r"/>
            <a:r>
              <a:rPr lang="en-US" altLang="zh-CN" sz="1400" b="1" dirty="0"/>
              <a:t>Discovering object functionality . ICCV </a:t>
            </a:r>
            <a:r>
              <a:rPr lang="en-US" altLang="zh-CN" sz="1400" b="1" dirty="0" smtClean="0"/>
              <a:t>2013</a:t>
            </a:r>
            <a:endParaRPr lang="en-US" altLang="zh-CN" sz="1400" b="1" dirty="0"/>
          </a:p>
        </p:txBody>
      </p:sp>
      <p:pic>
        <p:nvPicPr>
          <p:cNvPr id="3" name="图片 2"/>
          <p:cNvPicPr>
            <a:picLocks noChangeAspect="1"/>
          </p:cNvPicPr>
          <p:nvPr/>
        </p:nvPicPr>
        <p:blipFill>
          <a:blip r:embed="rId3"/>
          <a:stretch>
            <a:fillRect/>
          </a:stretch>
        </p:blipFill>
        <p:spPr>
          <a:xfrm>
            <a:off x="771938" y="2698674"/>
            <a:ext cx="6887818" cy="305996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2/7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7</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sz="2400" dirty="0"/>
              <a:t>2D affordance</a:t>
            </a:r>
          </a:p>
          <a:p>
            <a:pPr marL="0" indent="0" eaLnBrk="1" hangingPunct="1">
              <a:buNone/>
            </a:pPr>
            <a:r>
              <a:rPr lang="zh-CN" altLang="en-US" sz="2400" b="0" dirty="0" smtClean="0"/>
              <a:t>文章引入“人与普通对象交互（</a:t>
            </a:r>
            <a:r>
              <a:rPr lang="en-US" altLang="zh-CN" sz="2400" b="0" dirty="0" smtClean="0"/>
              <a:t>HICO</a:t>
            </a:r>
            <a:r>
              <a:rPr lang="zh-CN" altLang="en-US" sz="2400" b="0" dirty="0" smtClean="0"/>
              <a:t>）”这一新的标准，用来识别人与对象的交互，每个图像中的物体与人的交互标签尽可能的多样化，并展示了</a:t>
            </a:r>
            <a:r>
              <a:rPr lang="en-US" altLang="zh-CN" sz="2400" b="0" dirty="0" smtClean="0"/>
              <a:t>DNN</a:t>
            </a:r>
            <a:r>
              <a:rPr lang="zh-CN" altLang="en-US" sz="2400" b="0" dirty="0" smtClean="0"/>
              <a:t>在当前识别中的显著优势。</a:t>
            </a:r>
          </a:p>
        </p:txBody>
      </p:sp>
      <p:sp>
        <p:nvSpPr>
          <p:cNvPr id="5" name="文本框 4"/>
          <p:cNvSpPr txBox="1"/>
          <p:nvPr/>
        </p:nvSpPr>
        <p:spPr>
          <a:xfrm>
            <a:off x="1483588" y="6117288"/>
            <a:ext cx="7660412" cy="307777"/>
          </a:xfrm>
          <a:prstGeom prst="rect">
            <a:avLst/>
          </a:prstGeom>
          <a:noFill/>
        </p:spPr>
        <p:txBody>
          <a:bodyPr wrap="square" rtlCol="0">
            <a:spAutoFit/>
          </a:bodyPr>
          <a:lstStyle/>
          <a:p>
            <a:pPr algn="r"/>
            <a:r>
              <a:rPr lang="en-US" altLang="zh-CN" sz="1400" b="1" dirty="0" smtClean="0"/>
              <a:t>HICO</a:t>
            </a:r>
            <a:r>
              <a:rPr lang="zh-CN" altLang="en-US" sz="1400" b="1" dirty="0" smtClean="0"/>
              <a:t>：</a:t>
            </a:r>
            <a:r>
              <a:rPr lang="en-US" altLang="zh-CN" sz="1400" b="1" dirty="0" smtClean="0"/>
              <a:t> </a:t>
            </a:r>
            <a:r>
              <a:rPr lang="en-US" altLang="zh-CN" sz="1400" b="1" dirty="0"/>
              <a:t>A Benchmark for Recognizing Human-Object Interactions in Images, </a:t>
            </a:r>
            <a:r>
              <a:rPr lang="en-US" altLang="zh-CN" sz="1400" b="1" dirty="0" smtClean="0"/>
              <a:t>ICCV2015</a:t>
            </a:r>
            <a:endParaRPr lang="en-US" altLang="zh-CN" sz="1400" b="1" dirty="0"/>
          </a:p>
        </p:txBody>
      </p:sp>
      <p:pic>
        <p:nvPicPr>
          <p:cNvPr id="3" name="图片 2"/>
          <p:cNvPicPr>
            <a:picLocks noChangeAspect="1"/>
          </p:cNvPicPr>
          <p:nvPr/>
        </p:nvPicPr>
        <p:blipFill rotWithShape="1">
          <a:blip r:embed="rId3"/>
          <a:srcRect b="2089"/>
          <a:stretch>
            <a:fillRect/>
          </a:stretch>
        </p:blipFill>
        <p:spPr>
          <a:xfrm>
            <a:off x="1483588" y="2837793"/>
            <a:ext cx="4486909" cy="315659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二、研究现状及问题分析</a:t>
            </a:r>
            <a:r>
              <a:rPr lang="zh-CN" altLang="en-US" sz="3200" dirty="0" smtClean="0"/>
              <a:t>（</a:t>
            </a:r>
            <a:r>
              <a:rPr lang="en-US" altLang="zh-CN" sz="3200" dirty="0" smtClean="0"/>
              <a:t>3/7</a:t>
            </a:r>
            <a:r>
              <a:rPr lang="zh-CN" altLang="en-US" sz="3200" dirty="0" smtClean="0"/>
              <a:t>）</a:t>
            </a:r>
            <a:endParaRPr lang="zh-CN" altLang="en-US" sz="3200" dirty="0"/>
          </a:p>
        </p:txBody>
      </p:sp>
      <p:sp>
        <p:nvSpPr>
          <p:cNvPr id="4" name="灯片编号占位符 3"/>
          <p:cNvSpPr>
            <a:spLocks noGrp="1"/>
          </p:cNvSpPr>
          <p:nvPr>
            <p:ph type="sldNum" sz="quarter" idx="10"/>
          </p:nvPr>
        </p:nvSpPr>
        <p:spPr/>
        <p:txBody>
          <a:bodyPr/>
          <a:lstStyle/>
          <a:p>
            <a:fld id="{89CB5DFE-CB92-4D7E-A76C-F40B16AFA645}" type="slidenum">
              <a:rPr lang="en-US" altLang="zh-CN" smtClean="0"/>
              <a:t>8</a:t>
            </a:fld>
            <a:endParaRPr lang="en-US" altLang="zh-CN"/>
          </a:p>
        </p:txBody>
      </p:sp>
      <p:sp>
        <p:nvSpPr>
          <p:cNvPr id="5" name="内容占位符 2"/>
          <p:cNvSpPr>
            <a:spLocks noGrp="1"/>
          </p:cNvSpPr>
          <p:nvPr>
            <p:ph idx="1"/>
          </p:nvPr>
        </p:nvSpPr>
        <p:spPr>
          <a:xfrm>
            <a:off x="12699" y="1054418"/>
            <a:ext cx="9131301" cy="1623468"/>
          </a:xfrm>
        </p:spPr>
        <p:txBody>
          <a:bodyPr/>
          <a:lstStyle/>
          <a:p>
            <a:pPr eaLnBrk="1" hangingPunct="1"/>
            <a:r>
              <a:rPr lang="en-US" altLang="zh-CN" sz="2400" dirty="0"/>
              <a:t>2D affordance</a:t>
            </a:r>
          </a:p>
          <a:p>
            <a:pPr marL="0" indent="0" eaLnBrk="1" hangingPunct="1">
              <a:buNone/>
            </a:pPr>
            <a:r>
              <a:rPr lang="zh-CN" altLang="en-US" sz="2400" b="0" dirty="0" smtClean="0"/>
              <a:t>引入</a:t>
            </a:r>
            <a:r>
              <a:rPr lang="zh-CN" altLang="en-US" sz="2400" b="0" dirty="0"/>
              <a:t>挖掘语义可供性知识的新问题：给出一个动作和一</a:t>
            </a:r>
            <a:r>
              <a:rPr lang="zh-CN" altLang="en-US" sz="2400" b="0" dirty="0" smtClean="0"/>
              <a:t>个物体，</a:t>
            </a:r>
            <a:r>
              <a:rPr lang="zh-CN" altLang="en-US" sz="2400" b="0" dirty="0"/>
              <a:t>确定该动作是否可以应用</a:t>
            </a:r>
            <a:r>
              <a:rPr lang="zh-CN" altLang="en-US" sz="2400" b="0" dirty="0" smtClean="0"/>
              <a:t>于物体。</a:t>
            </a:r>
          </a:p>
        </p:txBody>
      </p:sp>
      <p:sp>
        <p:nvSpPr>
          <p:cNvPr id="7" name="文本框 6"/>
          <p:cNvSpPr txBox="1"/>
          <p:nvPr/>
        </p:nvSpPr>
        <p:spPr>
          <a:xfrm>
            <a:off x="-3591339" y="6050058"/>
            <a:ext cx="12735339" cy="338554"/>
          </a:xfrm>
          <a:prstGeom prst="rect">
            <a:avLst/>
          </a:prstGeom>
          <a:noFill/>
        </p:spPr>
        <p:txBody>
          <a:bodyPr wrap="square" rtlCol="0">
            <a:spAutoFit/>
          </a:bodyPr>
          <a:lstStyle/>
          <a:p>
            <a:pPr algn="r"/>
            <a:r>
              <a:rPr lang="en-US" altLang="zh-CN" sz="1600" b="1" dirty="0"/>
              <a:t>Mining Semantic Affordances of Visual Object </a:t>
            </a:r>
            <a:r>
              <a:rPr lang="en-US" altLang="zh-CN" sz="1600" b="1" dirty="0" smtClean="0"/>
              <a:t>Categories</a:t>
            </a:r>
            <a:r>
              <a:rPr lang="zh-CN" altLang="en-US" sz="1600" b="1" dirty="0" smtClean="0"/>
              <a:t>，</a:t>
            </a:r>
            <a:r>
              <a:rPr lang="en-US" altLang="zh-CN" sz="1600" b="1" dirty="0" smtClean="0"/>
              <a:t>cvpr2015</a:t>
            </a:r>
            <a:endParaRPr lang="en-US" altLang="zh-CN" sz="1600" b="1" dirty="0"/>
          </a:p>
        </p:txBody>
      </p:sp>
      <p:pic>
        <p:nvPicPr>
          <p:cNvPr id="3" name="图片 2"/>
          <p:cNvPicPr>
            <a:picLocks noChangeAspect="1"/>
          </p:cNvPicPr>
          <p:nvPr/>
        </p:nvPicPr>
        <p:blipFill>
          <a:blip r:embed="rId3"/>
          <a:stretch>
            <a:fillRect/>
          </a:stretch>
        </p:blipFill>
        <p:spPr>
          <a:xfrm>
            <a:off x="1075475" y="2314555"/>
            <a:ext cx="6602421" cy="357531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4/7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solidFill>
                  <a:srgbClr val="000000"/>
                </a:solidFill>
                <a:ea typeface="宋体" panose="02010600030101010101" pitchFamily="2" charset="-122"/>
              </a:rPr>
              <a:pPr/>
              <a:t>9</a:t>
            </a:fld>
            <a:endParaRPr lang="en-US" altLang="zh-CN" sz="1800">
              <a:solidFill>
                <a:srgbClr val="000000"/>
              </a:solidFill>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sz="2400" dirty="0"/>
              <a:t>3</a:t>
            </a:r>
            <a:r>
              <a:rPr lang="en-US" altLang="zh-CN" sz="2400" dirty="0" smtClean="0"/>
              <a:t>D affordance</a:t>
            </a:r>
          </a:p>
          <a:p>
            <a:pPr marL="0" indent="0" eaLnBrk="1" hangingPunct="1">
              <a:buNone/>
            </a:pPr>
            <a:r>
              <a:rPr lang="zh-CN" altLang="en-US" sz="2400" b="0" dirty="0" smtClean="0"/>
              <a:t>引入了一种新的形状分析模型，通过运动学分析预先计算身体与物体接触点的概率分布，预测人体的姿态参数和接触点。</a:t>
            </a:r>
          </a:p>
        </p:txBody>
      </p:sp>
      <p:sp>
        <p:nvSpPr>
          <p:cNvPr id="5" name="文本框 4"/>
          <p:cNvSpPr txBox="1"/>
          <p:nvPr/>
        </p:nvSpPr>
        <p:spPr>
          <a:xfrm>
            <a:off x="0" y="6107490"/>
            <a:ext cx="9144000" cy="307777"/>
          </a:xfrm>
          <a:prstGeom prst="rect">
            <a:avLst/>
          </a:prstGeom>
          <a:noFill/>
        </p:spPr>
        <p:txBody>
          <a:bodyPr wrap="square" rtlCol="0">
            <a:spAutoFit/>
          </a:bodyPr>
          <a:lstStyle/>
          <a:p>
            <a:pPr algn="r"/>
            <a:r>
              <a:rPr lang="en-US" altLang="zh-CN" sz="1400" b="1" dirty="0">
                <a:solidFill>
                  <a:srgbClr val="000000"/>
                </a:solidFill>
              </a:rPr>
              <a:t>Shape2Pose: Human-Centric Shape Analysis</a:t>
            </a:r>
            <a:r>
              <a:rPr lang="en-US" altLang="zh-CN" sz="1400" b="1" dirty="0" smtClean="0">
                <a:solidFill>
                  <a:srgbClr val="000000"/>
                </a:solidFill>
              </a:rPr>
              <a:t>.,</a:t>
            </a:r>
            <a:r>
              <a:rPr lang="en-US" altLang="zh-CN" sz="1400" b="1" dirty="0" err="1" smtClean="0">
                <a:solidFill>
                  <a:srgbClr val="000000"/>
                </a:solidFill>
              </a:rPr>
              <a:t>siggraph</a:t>
            </a:r>
            <a:r>
              <a:rPr lang="en-US" altLang="zh-CN" sz="1400" b="1" dirty="0" smtClean="0">
                <a:solidFill>
                  <a:srgbClr val="000000"/>
                </a:solidFill>
              </a:rPr>
              <a:t> 2012 </a:t>
            </a:r>
            <a:endParaRPr lang="en-US" altLang="zh-CN" sz="1400" b="1" dirty="0">
              <a:solidFill>
                <a:srgbClr val="000000"/>
              </a:solidFill>
            </a:endParaRPr>
          </a:p>
        </p:txBody>
      </p:sp>
      <p:pic>
        <p:nvPicPr>
          <p:cNvPr id="7" name="图片 6"/>
          <p:cNvPicPr>
            <a:picLocks noChangeAspect="1"/>
          </p:cNvPicPr>
          <p:nvPr/>
        </p:nvPicPr>
        <p:blipFill>
          <a:blip r:embed="rId3"/>
          <a:stretch>
            <a:fillRect/>
          </a:stretch>
        </p:blipFill>
        <p:spPr>
          <a:xfrm>
            <a:off x="390686" y="2931123"/>
            <a:ext cx="8096250" cy="2143125"/>
          </a:xfrm>
          <a:prstGeom prst="rect">
            <a:avLst/>
          </a:prstGeom>
        </p:spPr>
      </p:pic>
    </p:spTree>
    <p:extLst>
      <p:ext uri="{BB962C8B-B14F-4D97-AF65-F5344CB8AC3E}">
        <p14:creationId xmlns:p14="http://schemas.microsoft.com/office/powerpoint/2010/main" val="2857483732"/>
      </p:ext>
    </p:extLst>
  </p:cSld>
  <p:clrMapOvr>
    <a:masterClrMapping/>
  </p:clrMapOvr>
  <p:timing>
    <p:tnLst>
      <p:par>
        <p:cTn id="1" dur="indefinite" restart="never" nodeType="tmRoot"/>
      </p:par>
    </p:tnLst>
  </p:timing>
</p:sld>
</file>

<file path=ppt/theme/theme1.xml><?xml version="1.0" encoding="utf-8"?>
<a:theme xmlns:a="http://schemas.openxmlformats.org/drawingml/2006/main" name="ARTS组标准">
  <a:themeElements>
    <a:clrScheme name="自定义 8">
      <a:dk1>
        <a:srgbClr val="000000"/>
      </a:dk1>
      <a:lt1>
        <a:srgbClr val="FFFFFF"/>
      </a:lt1>
      <a:dk2>
        <a:srgbClr val="000000"/>
      </a:dk2>
      <a:lt2>
        <a:srgbClr val="808080"/>
      </a:lt2>
      <a:accent1>
        <a:srgbClr val="729900"/>
      </a:accent1>
      <a:accent2>
        <a:srgbClr val="0066CC"/>
      </a:accent2>
      <a:accent3>
        <a:srgbClr val="FF0000"/>
      </a:accent3>
      <a:accent4>
        <a:srgbClr val="AB2FAB"/>
      </a:accent4>
      <a:accent5>
        <a:srgbClr val="FFCC00"/>
      </a:accent5>
      <a:accent6>
        <a:srgbClr val="FF0066"/>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outerShdw blurRad="63500" sx="102000" sy="102000" algn="ctr" rotWithShape="0">
            <a:prstClr val="black">
              <a:alpha val="40000"/>
            </a:prstClr>
          </a:outerShdw>
        </a:effectLst>
      </a:spPr>
      <a:bodyPr wrap="square" rtlCol="0" anchor="ctr">
        <a:noAutofit/>
      </a:bodyPr>
      <a:lstStyle>
        <a:defPPr algn="just">
          <a:defRPr sz="1600" b="1" dirty="0"/>
        </a:defPPr>
      </a:lstStyle>
      <a:style>
        <a:lnRef idx="1">
          <a:schemeClr val="accent2"/>
        </a:lnRef>
        <a:fillRef idx="3">
          <a:schemeClr val="accent2"/>
        </a:fillRef>
        <a:effectRef idx="2">
          <a:schemeClr val="accent2"/>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ARTS组标准">
  <a:themeElements>
    <a:clrScheme name="自定义 8">
      <a:dk1>
        <a:srgbClr val="000000"/>
      </a:dk1>
      <a:lt1>
        <a:srgbClr val="FFFFFF"/>
      </a:lt1>
      <a:dk2>
        <a:srgbClr val="000000"/>
      </a:dk2>
      <a:lt2>
        <a:srgbClr val="808080"/>
      </a:lt2>
      <a:accent1>
        <a:srgbClr val="729900"/>
      </a:accent1>
      <a:accent2>
        <a:srgbClr val="0066CC"/>
      </a:accent2>
      <a:accent3>
        <a:srgbClr val="FF0000"/>
      </a:accent3>
      <a:accent4>
        <a:srgbClr val="AB2FAB"/>
      </a:accent4>
      <a:accent5>
        <a:srgbClr val="FFCC00"/>
      </a:accent5>
      <a:accent6>
        <a:srgbClr val="FF0066"/>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outerShdw blurRad="63500" sx="102000" sy="102000" algn="ctr" rotWithShape="0">
            <a:prstClr val="black">
              <a:alpha val="40000"/>
            </a:prstClr>
          </a:outerShdw>
        </a:effectLst>
      </a:spPr>
      <a:bodyPr wrap="square" rtlCol="0" anchor="ctr">
        <a:noAutofit/>
      </a:bodyPr>
      <a:lstStyle>
        <a:defPPr algn="just">
          <a:defRPr sz="1600" b="1" dirty="0"/>
        </a:defPPr>
      </a:lstStyle>
      <a:style>
        <a:lnRef idx="1">
          <a:schemeClr val="accent2"/>
        </a:lnRef>
        <a:fillRef idx="3">
          <a:schemeClr val="accent2"/>
        </a:fillRef>
        <a:effectRef idx="2">
          <a:schemeClr val="accent2"/>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2240</Words>
  <Application>Microsoft Office PowerPoint</Application>
  <PresentationFormat>全屏显示(4:3)</PresentationFormat>
  <Paragraphs>268</Paragraphs>
  <Slides>25</Slides>
  <Notes>22</Notes>
  <HiddenSlides>0</HiddenSlides>
  <MMClips>0</MMClips>
  <ScaleCrop>false</ScaleCrop>
  <HeadingPairs>
    <vt:vector size="4" baseType="variant">
      <vt:variant>
        <vt:lpstr>主题</vt:lpstr>
      </vt:variant>
      <vt:variant>
        <vt:i4>2</vt:i4>
      </vt:variant>
      <vt:variant>
        <vt:lpstr>幻灯片标题</vt:lpstr>
      </vt:variant>
      <vt:variant>
        <vt:i4>25</vt:i4>
      </vt:variant>
    </vt:vector>
  </HeadingPairs>
  <TitlesOfParts>
    <vt:vector size="27" baseType="lpstr">
      <vt:lpstr>ARTS组标准</vt:lpstr>
      <vt:lpstr>1_ARTS组标准</vt:lpstr>
      <vt:lpstr>PowerPoint 演示文稿</vt:lpstr>
      <vt:lpstr>汇报提纲</vt:lpstr>
      <vt:lpstr>一、论文选题背景和意义（1/2）</vt:lpstr>
      <vt:lpstr>一、论文选题背景和意义（2/2）</vt:lpstr>
      <vt:lpstr>汇报提纲</vt:lpstr>
      <vt:lpstr>二、研究现状及问题分析（1/7）</vt:lpstr>
      <vt:lpstr>二、研究现状及问题分析（2/7）</vt:lpstr>
      <vt:lpstr>二、研究现状及问题分析（3/7）</vt:lpstr>
      <vt:lpstr>二、研究现状及问题分析（4/7）</vt:lpstr>
      <vt:lpstr>二、研究现状及问题分析（5/7）</vt:lpstr>
      <vt:lpstr>二、研究现状及问题分析（6/7）</vt:lpstr>
      <vt:lpstr>二、研究现状及问题分析（7/7）</vt:lpstr>
      <vt:lpstr>二、研究现状及问题分析</vt:lpstr>
      <vt:lpstr>汇报提纲</vt:lpstr>
      <vt:lpstr>工作目标与工作内容（1/4）</vt:lpstr>
      <vt:lpstr>三、研究目标与研究内容（2/4）</vt:lpstr>
      <vt:lpstr>三、研究目标与研究内容（3/4）</vt:lpstr>
      <vt:lpstr>三、研究目标与研究内容（4/4）</vt:lpstr>
      <vt:lpstr>汇报提纲</vt:lpstr>
      <vt:lpstr>四、技术路线及研究难点（1/2）</vt:lpstr>
      <vt:lpstr>四、技术路线及研究难点（2/2）</vt:lpstr>
      <vt:lpstr>汇报提纲</vt:lpstr>
      <vt:lpstr>五、研究计划和参考文献（1/2）</vt:lpstr>
      <vt:lpstr>五、研究计划和参考文献（2/2）</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王一冰</dc:creator>
  <cp:lastModifiedBy>李奕君</cp:lastModifiedBy>
  <cp:revision>412</cp:revision>
  <dcterms:created xsi:type="dcterms:W3CDTF">2017-12-05T11:40:00Z</dcterms:created>
  <dcterms:modified xsi:type="dcterms:W3CDTF">2018-11-04T04:18:13Z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2052-10.1.0.7400</vt:lpwstr>
  </property>
</Properties>
</file>